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7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7" r:id="rId3"/>
    <p:sldId id="282" r:id="rId4"/>
    <p:sldId id="258" r:id="rId5"/>
    <p:sldId id="275" r:id="rId6"/>
    <p:sldId id="259" r:id="rId7"/>
    <p:sldId id="283" r:id="rId8"/>
    <p:sldId id="260" r:id="rId9"/>
    <p:sldId id="261" r:id="rId10"/>
    <p:sldId id="262" r:id="rId11"/>
    <p:sldId id="276" r:id="rId12"/>
    <p:sldId id="263" r:id="rId13"/>
    <p:sldId id="264" r:id="rId14"/>
    <p:sldId id="265" r:id="rId15"/>
    <p:sldId id="277" r:id="rId16"/>
    <p:sldId id="278" r:id="rId17"/>
    <p:sldId id="279" r:id="rId18"/>
    <p:sldId id="266" r:id="rId19"/>
    <p:sldId id="267" r:id="rId20"/>
    <p:sldId id="268" r:id="rId21"/>
    <p:sldId id="280" r:id="rId22"/>
    <p:sldId id="281" r:id="rId23"/>
    <p:sldId id="270" r:id="rId24"/>
    <p:sldId id="272" r:id="rId25"/>
    <p:sldId id="274" r:id="rId26"/>
    <p:sldId id="273" r:id="rId2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B7DB0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/>
  </p:normalViewPr>
  <p:slideViewPr>
    <p:cSldViewPr>
      <p:cViewPr varScale="1">
        <p:scale>
          <a:sx n="73" d="100"/>
          <a:sy n="73" d="100"/>
        </p:scale>
        <p:origin x="-106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24.xml"/><Relationship Id="rId3" Type="http://schemas.openxmlformats.org/officeDocument/2006/relationships/slide" Target="slides/slide4.xml"/><Relationship Id="rId7" Type="http://schemas.openxmlformats.org/officeDocument/2006/relationships/slide" Target="slides/slide23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8.xml"/><Relationship Id="rId5" Type="http://schemas.openxmlformats.org/officeDocument/2006/relationships/slide" Target="slides/slide6.xml"/><Relationship Id="rId10" Type="http://schemas.openxmlformats.org/officeDocument/2006/relationships/slide" Target="slides/slide26.xml"/><Relationship Id="rId4" Type="http://schemas.openxmlformats.org/officeDocument/2006/relationships/slide" Target="slides/slide5.xml"/><Relationship Id="rId9" Type="http://schemas.openxmlformats.org/officeDocument/2006/relationships/slide" Target="slides/slide2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4DD0A66D-564E-4930-8B05-6F24615D3F3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174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397647F5-3AA7-4EE9-BABE-2099D4606C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4568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AEAB07-9717-4826-B0C6-57E3E4E8A5A4}" type="slidenum">
              <a:rPr lang="en-US"/>
              <a:pPr/>
              <a:t>1</a:t>
            </a:fld>
            <a:endParaRPr lang="en-US"/>
          </a:p>
        </p:txBody>
      </p:sp>
      <p:sp>
        <p:nvSpPr>
          <p:cNvPr id="52226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205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EA94CE-1940-426E-A960-BBF178082BC8}" type="slidenum">
              <a:rPr lang="en-US"/>
              <a:pPr/>
              <a:t>13</a:t>
            </a:fld>
            <a:endParaRPr lang="en-US"/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1C8D86-3CA1-40A4-9451-9DD1A62FAF91}" type="slidenum">
              <a:rPr lang="en-US"/>
              <a:pPr/>
              <a:t>14</a:t>
            </a:fld>
            <a:endParaRPr lang="en-US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9A235C-7824-46F4-933A-D8702D1BE92B}" type="slidenum">
              <a:rPr lang="en-US"/>
              <a:pPr/>
              <a:t>18</a:t>
            </a:fld>
            <a:endParaRPr lang="en-US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BC580F-B01E-4DDE-84BB-28EC14DE60EA}" type="slidenum">
              <a:rPr lang="en-US"/>
              <a:pPr/>
              <a:t>19</a:t>
            </a:fld>
            <a:endParaRPr 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EF5813-0622-4DA9-85AE-74F64374E010}" type="slidenum">
              <a:rPr lang="en-US"/>
              <a:pPr/>
              <a:t>20</a:t>
            </a:fld>
            <a:endParaRPr lang="en-US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250638-B1E7-4999-9302-E789C688963B}" type="slidenum">
              <a:rPr lang="en-US"/>
              <a:pPr/>
              <a:t>23</a:t>
            </a:fld>
            <a:endParaRPr lang="en-US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E893DD-9438-48BE-A017-FC4E561D2DD4}" type="slidenum">
              <a:rPr lang="en-US"/>
              <a:pPr/>
              <a:t>24</a:t>
            </a:fld>
            <a:endParaRPr lang="en-US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2709A8-00CD-425F-B4CC-97EC90538461}" type="slidenum">
              <a:rPr lang="en-US"/>
              <a:pPr/>
              <a:t>25</a:t>
            </a:fld>
            <a:endParaRPr lang="en-US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15EE18-54B4-4259-81EF-611A616465F8}" type="slidenum">
              <a:rPr lang="en-US"/>
              <a:pPr/>
              <a:t>26</a:t>
            </a:fld>
            <a:endParaRPr lang="en-US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DC3145-7A7B-4D89-862C-6B2CAAA8910C}" type="slidenum">
              <a:rPr lang="en-US"/>
              <a:pPr/>
              <a:t>2</a:t>
            </a:fld>
            <a:endParaRPr lang="en-US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64CD3D-7A50-427D-A49F-99802B3C04AB}" type="slidenum">
              <a:rPr lang="en-US"/>
              <a:pPr/>
              <a:t>4</a:t>
            </a:fld>
            <a:endParaRPr lang="en-US"/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64CD3D-7A50-427D-A49F-99802B3C04AB}" type="slidenum">
              <a:rPr lang="en-US"/>
              <a:pPr/>
              <a:t>5</a:t>
            </a:fld>
            <a:endParaRPr lang="en-US"/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A399B8-19A2-4643-9E04-92E33D773FF4}" type="slidenum">
              <a:rPr lang="en-US"/>
              <a:pPr/>
              <a:t>6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F182E0-1CA6-4A14-BD2B-9BDE0B2F883D}" type="slidenum">
              <a:rPr lang="en-US"/>
              <a:pPr/>
              <a:t>8</a:t>
            </a:fld>
            <a:endParaRPr lang="en-US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267935-7C0C-4814-A5FA-DCEDD3FCF793}" type="slidenum">
              <a:rPr lang="en-US"/>
              <a:pPr/>
              <a:t>9</a:t>
            </a:fld>
            <a:endParaRPr lang="en-US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1515B4-8D2E-469A-B61C-723AA6C77D3C}" type="slidenum">
              <a:rPr lang="en-US"/>
              <a:pPr/>
              <a:t>10</a:t>
            </a:fld>
            <a:endParaRPr lang="en-US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CE9DC8-1220-4945-83AB-E79B46B2D119}" type="slidenum">
              <a:rPr lang="en-US"/>
              <a:pPr/>
              <a:t>12</a:t>
            </a:fld>
            <a:endParaRPr lang="en-US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مستطيل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مستطيل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مستطيل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مستطيل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مستطيل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مستطيل مستدير الزوايا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مستطيل مستدير الزوايا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مستطيل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مستطيل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مستطيل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30799B68-7B2B-4218-A1C5-F1B986A43DC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6" name="عنصر نائب للتاريخ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algn="l" eaLnBrk="1" latinLnBrk="0" hangingPunct="1"/>
            <a:fld id="{C3F416CD-67A3-4CF0-A210-F6AF31AC147F}" type="datetimeFigureOut">
              <a:rPr lang="en-US" smtClean="0"/>
              <a:pPr algn="l" eaLnBrk="1" latinLnBrk="0" hangingPunct="1"/>
              <a:t>2/1/2014</a:t>
            </a:fld>
            <a:endParaRPr lang="en-US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algn="r" eaLnBrk="1" latinLnBrk="0" hangingPunct="1"/>
            <a:fld id="{96652B35-718D-4E28-AFEB-B694A3B357E8}" type="slidenum">
              <a:rPr kumimoji="0" lang="en-US" smtClean="0"/>
              <a:pPr algn="r" eaLnBrk="1" latinLnBrk="0" hangingPunct="1"/>
              <a:t>‹#›</a:t>
            </a:fld>
            <a:endParaRPr kumimoji="0" lang="en-US"/>
          </a:p>
        </p:txBody>
      </p:sp>
      <p:sp>
        <p:nvSpPr>
          <p:cNvPr id="28" name="عنصر نائب للتذييل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3F416CD-67A3-4CF0-A210-F6AF31AC147F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مستطيل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مستطيل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مستطيل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مستطيل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مستطيل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مستطيل مستدير الزوايا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مستطيل مستدير الزوايا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مستطيل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مستطيل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مستطيل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مستطيل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مستطيل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مستطيل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 algn="l" eaLnBrk="1" latinLnBrk="0" hangingPunct="1"/>
            <a:fld id="{C3F416CD-67A3-4CF0-A210-F6AF31AC147F}" type="datetimeFigureOut">
              <a:rPr lang="en-US" smtClean="0"/>
              <a:pPr algn="l" eaLnBrk="1" latinLnBrk="0" hangingPunct="1"/>
              <a:t>2/1/2014</a:t>
            </a:fld>
            <a:endParaRPr lang="en-US" sz="800" dirty="0">
              <a:solidFill>
                <a:schemeClr val="accent2"/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 algn="r" eaLnBrk="1" latinLnBrk="0" hangingPunct="1"/>
            <a:endParaRPr kumimoji="0" lang="en-US" sz="800" dirty="0">
              <a:solidFill>
                <a:schemeClr val="accent2"/>
              </a:solidFill>
            </a:endParaRPr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fld id="{96652B35-718D-4E28-AFEB-B694A3B357E8}" type="slidenum">
              <a:rPr kumimoji="0" lang="en-US" smtClean="0"/>
              <a:pPr algn="r" eaLnBrk="1" latinLnBrk="0" hangingPunct="1"/>
              <a:t>‹#›</a:t>
            </a:fld>
            <a:endParaRPr kumimoji="0" lang="en-US" sz="1800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r" rtl="1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r" rtl="1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r" rtl="1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r" rtl="1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illiamstallings.com/StudentSupport.html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mputerhistory.org/timeline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-540568" y="1196752"/>
            <a:ext cx="10307488" cy="1470025"/>
          </a:xfrm>
        </p:spPr>
        <p:txBody>
          <a:bodyPr>
            <a:noAutofit/>
          </a:bodyPr>
          <a:lstStyle/>
          <a:p>
            <a:pPr algn="ctr"/>
            <a:r>
              <a:rPr lang="en-GB" sz="4000" dirty="0">
                <a:latin typeface="Agency FB" pitchFamily="34" charset="0"/>
              </a:rPr>
              <a:t/>
            </a:r>
            <a:br>
              <a:rPr lang="en-GB" sz="4000" dirty="0">
                <a:latin typeface="Agency FB" pitchFamily="34" charset="0"/>
              </a:rPr>
            </a:br>
            <a:r>
              <a:rPr lang="en-GB" sz="4000" dirty="0">
                <a:latin typeface="Agency FB" pitchFamily="34" charset="0"/>
              </a:rPr>
              <a:t>Computer </a:t>
            </a:r>
            <a:r>
              <a:rPr lang="en-GB" sz="4000" dirty="0" smtClean="0">
                <a:latin typeface="Agency FB" pitchFamily="34" charset="0"/>
              </a:rPr>
              <a:t>Organization and Architecture</a:t>
            </a:r>
            <a:br>
              <a:rPr lang="en-GB" sz="4000" dirty="0" smtClean="0">
                <a:latin typeface="Agency FB" pitchFamily="34" charset="0"/>
              </a:rPr>
            </a:br>
            <a:r>
              <a:rPr lang="en-GB" sz="4000" dirty="0" smtClean="0">
                <a:latin typeface="Agency FB" pitchFamily="34" charset="0"/>
              </a:rPr>
              <a:t> William Stallings </a:t>
            </a:r>
            <a:r>
              <a:rPr lang="en-GB" sz="4000" dirty="0">
                <a:latin typeface="Agency FB" pitchFamily="34" charset="0"/>
              </a:rPr>
              <a:t/>
            </a:r>
            <a:br>
              <a:rPr lang="en-GB" sz="4000" dirty="0">
                <a:latin typeface="Agency FB" pitchFamily="34" charset="0"/>
              </a:rPr>
            </a:br>
            <a:r>
              <a:rPr lang="en-GB" sz="4000" dirty="0">
                <a:latin typeface="Agency FB" pitchFamily="34" charset="0"/>
              </a:rPr>
              <a:t>8</a:t>
            </a:r>
            <a:r>
              <a:rPr lang="en-GB" sz="4000" baseline="30000" dirty="0">
                <a:latin typeface="Agency FB" pitchFamily="34" charset="0"/>
              </a:rPr>
              <a:t>th</a:t>
            </a:r>
            <a:r>
              <a:rPr lang="en-GB" sz="4000" dirty="0">
                <a:latin typeface="Agency FB" pitchFamily="34" charset="0"/>
              </a:rPr>
              <a:t> Edition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195736" y="4581128"/>
            <a:ext cx="4953000" cy="1752600"/>
          </a:xfrm>
        </p:spPr>
        <p:txBody>
          <a:bodyPr>
            <a:normAutofit/>
          </a:bodyPr>
          <a:lstStyle/>
          <a:p>
            <a:pPr algn="ctr"/>
            <a:r>
              <a:rPr lang="en-GB" sz="4000" b="1" dirty="0">
                <a:latin typeface="Agency FB" pitchFamily="34" charset="0"/>
              </a:rPr>
              <a:t>Chapter 1</a:t>
            </a:r>
            <a:br>
              <a:rPr lang="en-GB" sz="4000" b="1" dirty="0">
                <a:latin typeface="Agency FB" pitchFamily="34" charset="0"/>
              </a:rPr>
            </a:br>
            <a:r>
              <a:rPr lang="en-GB" sz="4000" b="1" dirty="0">
                <a:latin typeface="Agency FB" pitchFamily="34" charset="0"/>
              </a:rPr>
              <a:t>Introduction</a:t>
            </a:r>
          </a:p>
          <a:p>
            <a:pPr algn="ctr"/>
            <a:endParaRPr lang="en-GB" sz="4000" b="1" dirty="0">
              <a:latin typeface="Agency FB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476672"/>
            <a:ext cx="8229600" cy="1066800"/>
          </a:xfrm>
          <a:noFill/>
        </p:spPr>
        <p:txBody>
          <a:bodyPr>
            <a:normAutofit/>
          </a:bodyPr>
          <a:lstStyle/>
          <a:p>
            <a:pPr algn="ctr"/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Operations (a) Data movement</a:t>
            </a:r>
          </a:p>
        </p:txBody>
      </p:sp>
      <p:pic>
        <p:nvPicPr>
          <p:cNvPr id="10288" name="Picture 48"/>
          <p:cNvPicPr>
            <a:picLocks noChangeAspect="1" noChangeArrowheads="1"/>
          </p:cNvPicPr>
          <p:nvPr/>
        </p:nvPicPr>
        <p:blipFill>
          <a:blip r:embed="rId3" cstate="print"/>
          <a:srcRect l="8835" t="6470" r="54846" b="58243"/>
          <a:stretch>
            <a:fillRect/>
          </a:stretch>
        </p:blipFill>
        <p:spPr bwMode="auto">
          <a:xfrm>
            <a:off x="611560" y="1772816"/>
            <a:ext cx="4104456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مربع نص 3"/>
          <p:cNvSpPr txBox="1"/>
          <p:nvPr/>
        </p:nvSpPr>
        <p:spPr>
          <a:xfrm>
            <a:off x="5220072" y="1916832"/>
            <a:ext cx="3312368" cy="181588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1">
            <a:spAutoFit/>
          </a:bodyPr>
          <a:lstStyle/>
          <a:p>
            <a:pPr algn="just"/>
            <a:r>
              <a:rPr lang="en-US" sz="2800" dirty="0" smtClean="0"/>
              <a:t>The computer must be able to move data between itself and the outside world.</a:t>
            </a:r>
            <a:endParaRPr lang="ar-SA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325112"/>
          </a:xfrm>
        </p:spPr>
        <p:txBody>
          <a:bodyPr/>
          <a:lstStyle/>
          <a:p>
            <a:pPr algn="just" rtl="0"/>
            <a:r>
              <a:rPr lang="en-US" dirty="0" smtClean="0"/>
              <a:t>When data are received from or delivered to a device that is directly connected to the computer, the process is known as </a:t>
            </a:r>
            <a:r>
              <a:rPr lang="en-US" i="1" dirty="0" smtClean="0">
                <a:solidFill>
                  <a:srgbClr val="C00000"/>
                </a:solidFill>
              </a:rPr>
              <a:t>input–output</a:t>
            </a:r>
            <a:r>
              <a:rPr lang="en-US" i="1" dirty="0" smtClean="0"/>
              <a:t> </a:t>
            </a:r>
            <a:r>
              <a:rPr lang="en-US" i="1" dirty="0" smtClean="0">
                <a:solidFill>
                  <a:srgbClr val="C00000"/>
                </a:solidFill>
              </a:rPr>
              <a:t>(I/O)</a:t>
            </a:r>
            <a:r>
              <a:rPr lang="en-US" dirty="0" smtClean="0"/>
              <a:t>, and the device is referred to as a </a:t>
            </a:r>
            <a:r>
              <a:rPr lang="en-US" i="1" dirty="0" smtClean="0">
                <a:solidFill>
                  <a:srgbClr val="C00000"/>
                </a:solidFill>
              </a:rPr>
              <a:t>peripheral</a:t>
            </a:r>
            <a:r>
              <a:rPr lang="en-US" i="1" dirty="0" smtClean="0"/>
              <a:t>.</a:t>
            </a:r>
          </a:p>
          <a:p>
            <a:pPr algn="just" rtl="0"/>
            <a:endParaRPr lang="en-US" i="1" dirty="0" smtClean="0"/>
          </a:p>
          <a:p>
            <a:pPr algn="just" rtl="0"/>
            <a:r>
              <a:rPr lang="en-US" i="1" dirty="0" smtClean="0"/>
              <a:t>When data are moved over longer </a:t>
            </a:r>
            <a:r>
              <a:rPr lang="en-US" dirty="0" smtClean="0"/>
              <a:t>distances, to or from a remote device, the process is known as </a:t>
            </a:r>
            <a:r>
              <a:rPr lang="en-US" i="1" dirty="0" smtClean="0">
                <a:solidFill>
                  <a:srgbClr val="C00000"/>
                </a:solidFill>
              </a:rPr>
              <a:t>data communications</a:t>
            </a:r>
            <a:r>
              <a:rPr lang="en-US" i="1" dirty="0" smtClean="0"/>
              <a:t>.</a:t>
            </a:r>
            <a:endParaRPr lang="ar-SA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476672"/>
            <a:ext cx="8229600" cy="1066800"/>
          </a:xfrm>
          <a:noFill/>
        </p:spPr>
        <p:txBody>
          <a:bodyPr>
            <a:normAutofit/>
          </a:bodyPr>
          <a:lstStyle/>
          <a:p>
            <a:pPr algn="ctr"/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Operations (a) Data movement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5496" y="273968"/>
            <a:ext cx="8229600" cy="1066800"/>
          </a:xfrm>
          <a:noFill/>
        </p:spPr>
        <p:txBody>
          <a:bodyPr/>
          <a:lstStyle/>
          <a:p>
            <a:pPr algn="ctr"/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Operations (b) Storage</a:t>
            </a:r>
            <a:r>
              <a:rPr lang="en-GB" dirty="0"/>
              <a:t> </a:t>
            </a:r>
          </a:p>
        </p:txBody>
      </p:sp>
      <p:pic>
        <p:nvPicPr>
          <p:cNvPr id="11313" name="Picture 49"/>
          <p:cNvPicPr>
            <a:picLocks noChangeAspect="1" noChangeArrowheads="1"/>
          </p:cNvPicPr>
          <p:nvPr/>
        </p:nvPicPr>
        <p:blipFill>
          <a:blip r:embed="rId3" cstate="print"/>
          <a:srcRect l="54970" t="6207" r="9694" b="58510"/>
          <a:stretch>
            <a:fillRect/>
          </a:stretch>
        </p:blipFill>
        <p:spPr bwMode="auto">
          <a:xfrm>
            <a:off x="1043608" y="1628800"/>
            <a:ext cx="4320480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مربع نص 3"/>
          <p:cNvSpPr txBox="1"/>
          <p:nvPr/>
        </p:nvSpPr>
        <p:spPr>
          <a:xfrm>
            <a:off x="5508104" y="1916832"/>
            <a:ext cx="3312368" cy="267765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1">
            <a:spAutoFit/>
          </a:bodyPr>
          <a:lstStyle/>
          <a:p>
            <a:pPr algn="just"/>
            <a:r>
              <a:rPr lang="en-US" sz="2800" dirty="0" smtClean="0"/>
              <a:t>The computer must temporarily store at least those pieces of data that are being worked on at any given moment.</a:t>
            </a:r>
            <a:endParaRPr lang="ar-SA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620688"/>
            <a:ext cx="8229600" cy="1066800"/>
          </a:xfrm>
          <a:noFill/>
        </p:spPr>
        <p:txBody>
          <a:bodyPr>
            <a:normAutofit/>
          </a:bodyPr>
          <a:lstStyle/>
          <a:p>
            <a:pPr algn="ctr"/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Operation (c) Processing from/to storage</a:t>
            </a:r>
            <a:r>
              <a:rPr lang="en-GB" sz="2800" dirty="0"/>
              <a:t> </a:t>
            </a:r>
          </a:p>
        </p:txBody>
      </p:sp>
      <p:pic>
        <p:nvPicPr>
          <p:cNvPr id="12349" name="Picture 61"/>
          <p:cNvPicPr>
            <a:picLocks noChangeAspect="1" noChangeArrowheads="1"/>
          </p:cNvPicPr>
          <p:nvPr/>
        </p:nvPicPr>
        <p:blipFill>
          <a:blip r:embed="rId3" cstate="print"/>
          <a:srcRect l="8772" t="50000" r="52945" b="13637"/>
          <a:stretch>
            <a:fillRect/>
          </a:stretch>
        </p:blipFill>
        <p:spPr bwMode="auto">
          <a:xfrm>
            <a:off x="2051720" y="1988840"/>
            <a:ext cx="4104456" cy="4653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692696"/>
            <a:ext cx="8640960" cy="1066800"/>
          </a:xfrm>
          <a:noFill/>
        </p:spPr>
        <p:txBody>
          <a:bodyPr>
            <a:normAutofit/>
          </a:bodyPr>
          <a:lstStyle/>
          <a:p>
            <a:pPr algn="ctr" rtl="0"/>
            <a:r>
              <a:rPr lang="ar-SA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Operation </a:t>
            </a: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d) Processing </a:t>
            </a: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from storage to I/O</a:t>
            </a:r>
          </a:p>
        </p:txBody>
      </p:sp>
      <p:pic>
        <p:nvPicPr>
          <p:cNvPr id="13374" name="Picture 62"/>
          <p:cNvPicPr>
            <a:picLocks noChangeAspect="1" noChangeArrowheads="1"/>
          </p:cNvPicPr>
          <p:nvPr/>
        </p:nvPicPr>
        <p:blipFill>
          <a:blip r:embed="rId3" cstate="print"/>
          <a:srcRect l="54907" t="50000" r="7791" b="13637"/>
          <a:stretch>
            <a:fillRect/>
          </a:stretch>
        </p:blipFill>
        <p:spPr bwMode="auto">
          <a:xfrm>
            <a:off x="179512" y="1700808"/>
            <a:ext cx="4512692" cy="4509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مربع نص 4"/>
          <p:cNvSpPr txBox="1"/>
          <p:nvPr/>
        </p:nvSpPr>
        <p:spPr>
          <a:xfrm>
            <a:off x="4788024" y="1844824"/>
            <a:ext cx="3888432" cy="397031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1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n-US" sz="2800" dirty="0" smtClean="0"/>
              <a:t> The data may take a wide variety of forms, and the range of processing requirements is broad.</a:t>
            </a:r>
          </a:p>
          <a:p>
            <a:pPr algn="just">
              <a:buFont typeface="Arial" pitchFamily="34" charset="0"/>
              <a:buChar char="•"/>
            </a:pPr>
            <a:r>
              <a:rPr lang="en-US" sz="2800" dirty="0" smtClean="0"/>
              <a:t> Files of data are stored on the computer for subsequent retrieval and update.</a:t>
            </a:r>
            <a:endParaRPr lang="ar-SA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66800"/>
          </a:xfrm>
          <a:noFill/>
        </p:spPr>
        <p:txBody>
          <a:bodyPr vert="horz" anchor="ctr">
            <a:normAutofit/>
          </a:bodyPr>
          <a:lstStyle/>
          <a:p>
            <a:pPr algn="ctr" rtl="0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Control the three functions</a:t>
            </a:r>
            <a:endParaRPr lang="ar-SA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325112"/>
          </a:xfrm>
        </p:spPr>
        <p:txBody>
          <a:bodyPr>
            <a:normAutofit/>
          </a:bodyPr>
          <a:lstStyle/>
          <a:p>
            <a:pPr algn="just" rtl="0"/>
            <a:r>
              <a:rPr lang="en-US" dirty="0" smtClean="0"/>
              <a:t>Finally, there must be control of these three functions. </a:t>
            </a:r>
          </a:p>
          <a:p>
            <a:pPr algn="just" rtl="0"/>
            <a:r>
              <a:rPr lang="en-US" dirty="0" smtClean="0"/>
              <a:t>Ultimately, this control is exercised by the individual(s) who provides the computer with instructions.</a:t>
            </a:r>
          </a:p>
          <a:p>
            <a:pPr algn="just" rtl="0"/>
            <a:r>
              <a:rPr lang="en-US" dirty="0" smtClean="0"/>
              <a:t>Within the computer, a </a:t>
            </a:r>
            <a:r>
              <a:rPr lang="en-US" dirty="0" smtClean="0">
                <a:solidFill>
                  <a:srgbClr val="C00000"/>
                </a:solidFill>
              </a:rPr>
              <a:t>control unit manages </a:t>
            </a:r>
            <a:r>
              <a:rPr lang="en-US" dirty="0" smtClean="0"/>
              <a:t>the computer’s resources and orchestrates the performance of its functional parts in response to those instructions.</a:t>
            </a:r>
            <a:endParaRPr lang="ar-SA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908720"/>
            <a:ext cx="4968552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مربع نص 5"/>
          <p:cNvSpPr txBox="1"/>
          <p:nvPr/>
        </p:nvSpPr>
        <p:spPr>
          <a:xfrm>
            <a:off x="827584" y="5068341"/>
            <a:ext cx="7488832" cy="95410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1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n-US" sz="2800" dirty="0" smtClean="0"/>
              <a:t> This figure is the simplest possible depiction of a computer.</a:t>
            </a:r>
            <a:endParaRPr lang="ar-SA" sz="2800" dirty="0"/>
          </a:p>
        </p:txBody>
      </p:sp>
      <p:sp>
        <p:nvSpPr>
          <p:cNvPr id="7" name="عنوان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066800"/>
          </a:xfrm>
          <a:noFill/>
        </p:spPr>
        <p:txBody>
          <a:bodyPr vert="horz" anchor="ctr">
            <a:normAutofit/>
          </a:bodyPr>
          <a:lstStyle/>
          <a:p>
            <a:pPr rtl="0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Structure</a:t>
            </a:r>
            <a:endParaRPr lang="ar-SA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066800"/>
          </a:xfrm>
          <a:noFill/>
        </p:spPr>
        <p:txBody>
          <a:bodyPr vert="horz" anchor="ctr">
            <a:normAutofit/>
          </a:bodyPr>
          <a:lstStyle/>
          <a:p>
            <a:pPr algn="ctr" rtl="0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Structure</a:t>
            </a:r>
            <a:endParaRPr lang="ar-SA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325112"/>
          </a:xfrm>
        </p:spPr>
        <p:txBody>
          <a:bodyPr/>
          <a:lstStyle/>
          <a:p>
            <a:pPr algn="just" rtl="0"/>
            <a:r>
              <a:rPr lang="en-US" dirty="0" smtClean="0"/>
              <a:t>The computer interacts in some fashion with its external environment. </a:t>
            </a:r>
          </a:p>
          <a:p>
            <a:pPr algn="just" rtl="0"/>
            <a:r>
              <a:rPr lang="en-US" dirty="0" smtClean="0"/>
              <a:t>In general, all of its linkages to the external environment can be classified as peripheral devices or communication lines.</a:t>
            </a:r>
            <a:endParaRPr lang="ar-SA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Oval 5" descr="50%"/>
          <p:cNvSpPr>
            <a:spLocks noChangeArrowheads="1"/>
          </p:cNvSpPr>
          <p:nvPr/>
        </p:nvSpPr>
        <p:spPr bwMode="auto">
          <a:xfrm>
            <a:off x="3886200" y="2057400"/>
            <a:ext cx="4724400" cy="4648200"/>
          </a:xfrm>
          <a:prstGeom prst="ellipse">
            <a:avLst/>
          </a:prstGeom>
          <a:pattFill prst="pct50">
            <a:fgClr>
              <a:schemeClr val="tx1"/>
            </a:fgClr>
            <a:bgClr>
              <a:schemeClr val="bg1"/>
            </a:bgClr>
          </a:patt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/>
            <a:endParaRPr lang="en-GB" sz="1600">
              <a:latin typeface="Arial" pitchFamily="34" charset="0"/>
            </a:endParaRPr>
          </a:p>
        </p:txBody>
      </p:sp>
      <p:sp>
        <p:nvSpPr>
          <p:cNvPr id="14345" name="Oval 9"/>
          <p:cNvSpPr>
            <a:spLocks noChangeArrowheads="1"/>
          </p:cNvSpPr>
          <p:nvPr/>
        </p:nvSpPr>
        <p:spPr bwMode="auto">
          <a:xfrm>
            <a:off x="5292080" y="3581400"/>
            <a:ext cx="1642120" cy="157579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ar-SA"/>
          </a:p>
        </p:txBody>
      </p:sp>
      <p:sp>
        <p:nvSpPr>
          <p:cNvPr id="14342" name="Oval 6"/>
          <p:cNvSpPr>
            <a:spLocks noChangeArrowheads="1"/>
          </p:cNvSpPr>
          <p:nvPr/>
        </p:nvSpPr>
        <p:spPr bwMode="auto">
          <a:xfrm>
            <a:off x="4648200" y="2743200"/>
            <a:ext cx="1371600" cy="1371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ar-SA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692696"/>
            <a:ext cx="8229600" cy="1066800"/>
          </a:xfrm>
          <a:noFill/>
          <a:ln cap="flat">
            <a:noFill/>
          </a:ln>
        </p:spPr>
        <p:txBody>
          <a:bodyPr lIns="90000" tIns="46800" rIns="90000" bIns="46800">
            <a:normAutofit/>
          </a:bodyPr>
          <a:lstStyle/>
          <a:p>
            <a:pPr algn="ctr"/>
            <a:r>
              <a:rPr lang="en-GB" sz="3600" b="1" dirty="0" smtClean="0">
                <a:latin typeface="Times New Roman" pitchFamily="18" charset="0"/>
                <a:cs typeface="Times New Roman" pitchFamily="18" charset="0"/>
              </a:rPr>
              <a:t>Structure - Top Level</a:t>
            </a:r>
          </a:p>
        </p:txBody>
      </p:sp>
      <p:sp>
        <p:nvSpPr>
          <p:cNvPr id="14340" name="Oval 4"/>
          <p:cNvSpPr>
            <a:spLocks noChangeArrowheads="1"/>
          </p:cNvSpPr>
          <p:nvPr/>
        </p:nvSpPr>
        <p:spPr bwMode="auto">
          <a:xfrm>
            <a:off x="533400" y="3657600"/>
            <a:ext cx="1066800" cy="1066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ar-SA"/>
          </a:p>
        </p:txBody>
      </p:sp>
      <p:sp>
        <p:nvSpPr>
          <p:cNvPr id="14343" name="Oval 7"/>
          <p:cNvSpPr>
            <a:spLocks noChangeArrowheads="1"/>
          </p:cNvSpPr>
          <p:nvPr/>
        </p:nvSpPr>
        <p:spPr bwMode="auto">
          <a:xfrm>
            <a:off x="6400800" y="2743200"/>
            <a:ext cx="1371600" cy="1371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ar-SA"/>
          </a:p>
        </p:txBody>
      </p:sp>
      <p:sp>
        <p:nvSpPr>
          <p:cNvPr id="14344" name="Oval 8"/>
          <p:cNvSpPr>
            <a:spLocks noChangeArrowheads="1"/>
          </p:cNvSpPr>
          <p:nvPr/>
        </p:nvSpPr>
        <p:spPr bwMode="auto">
          <a:xfrm>
            <a:off x="5486400" y="4800600"/>
            <a:ext cx="1371600" cy="1371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ar-SA"/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519113" y="3946525"/>
            <a:ext cx="1149972" cy="340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/>
            <a:r>
              <a:rPr lang="en-GB" sz="1600" b="1" dirty="0">
                <a:latin typeface="Arial" pitchFamily="34" charset="0"/>
              </a:rPr>
              <a:t>Computer</a:t>
            </a:r>
            <a:endParaRPr lang="en-GB" b="1" dirty="0"/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602978" y="3048000"/>
            <a:ext cx="968833" cy="586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/>
            <a:r>
              <a:rPr lang="en-GB" sz="1600" b="1" dirty="0">
                <a:latin typeface="Arial" pitchFamily="34" charset="0"/>
              </a:rPr>
              <a:t>Main </a:t>
            </a:r>
          </a:p>
          <a:p>
            <a:pPr algn="ctr"/>
            <a:r>
              <a:rPr lang="en-GB" sz="1600" b="1" dirty="0">
                <a:latin typeface="Arial" pitchFamily="34" charset="0"/>
              </a:rPr>
              <a:t>Memory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5791200" y="5133975"/>
            <a:ext cx="855019" cy="586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/>
            <a:r>
              <a:rPr lang="en-GB" sz="1600" b="1" dirty="0">
                <a:latin typeface="Arial" pitchFamily="34" charset="0"/>
              </a:rPr>
              <a:t>Input</a:t>
            </a:r>
          </a:p>
          <a:p>
            <a:pPr algn="ctr"/>
            <a:r>
              <a:rPr lang="en-GB" sz="1600" b="1" dirty="0">
                <a:latin typeface="Arial" pitchFamily="34" charset="0"/>
              </a:rPr>
              <a:t>Output</a:t>
            </a:r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5292080" y="4067175"/>
            <a:ext cx="1720641" cy="586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/>
            <a:r>
              <a:rPr lang="en-GB" sz="1600" b="1" dirty="0">
                <a:latin typeface="Arial" pitchFamily="34" charset="0"/>
              </a:rPr>
              <a:t>Systems</a:t>
            </a:r>
          </a:p>
          <a:p>
            <a:pPr algn="ctr"/>
            <a:r>
              <a:rPr lang="en-GB" sz="1600" b="1" dirty="0">
                <a:latin typeface="Arial" pitchFamily="34" charset="0"/>
              </a:rPr>
              <a:t>Interconnection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 flipV="1">
            <a:off x="1066800" y="2209800"/>
            <a:ext cx="4343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ar-SA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>
            <a:off x="1066800" y="4724400"/>
            <a:ext cx="41910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ar-SA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244238" y="2346325"/>
            <a:ext cx="1299051" cy="340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/>
            <a:r>
              <a:rPr lang="en-GB" sz="1600" b="1" dirty="0">
                <a:latin typeface="Arial" pitchFamily="34" charset="0"/>
              </a:rPr>
              <a:t>Peripherals</a:t>
            </a:r>
          </a:p>
        </p:txBody>
      </p:sp>
      <p:sp>
        <p:nvSpPr>
          <p:cNvPr id="14356" name="Text Box 20"/>
          <p:cNvSpPr txBox="1">
            <a:spLocks noChangeArrowheads="1"/>
          </p:cNvSpPr>
          <p:nvPr/>
        </p:nvSpPr>
        <p:spPr bwMode="auto">
          <a:xfrm>
            <a:off x="138113" y="5622925"/>
            <a:ext cx="1731862" cy="586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/>
            <a:r>
              <a:rPr lang="en-GB" sz="1600" b="1" dirty="0">
                <a:latin typeface="Arial" pitchFamily="34" charset="0"/>
              </a:rPr>
              <a:t>Communication</a:t>
            </a:r>
          </a:p>
          <a:p>
            <a:pPr algn="ctr"/>
            <a:r>
              <a:rPr lang="en-GB" sz="1600" b="1" dirty="0">
                <a:latin typeface="Arial" pitchFamily="34" charset="0"/>
              </a:rPr>
              <a:t>lines</a:t>
            </a: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4644008" y="2996952"/>
            <a:ext cx="1343935" cy="83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/>
            <a:r>
              <a:rPr lang="en-GB" sz="1600" b="1" dirty="0">
                <a:latin typeface="Arial" pitchFamily="34" charset="0"/>
              </a:rPr>
              <a:t>Central</a:t>
            </a:r>
          </a:p>
          <a:p>
            <a:pPr algn="ctr"/>
            <a:r>
              <a:rPr lang="en-GB" sz="1600" b="1" dirty="0">
                <a:latin typeface="Arial" pitchFamily="34" charset="0"/>
              </a:rPr>
              <a:t>Processing </a:t>
            </a:r>
          </a:p>
          <a:p>
            <a:pPr algn="ctr"/>
            <a:r>
              <a:rPr lang="en-GB" sz="1600" b="1" dirty="0">
                <a:latin typeface="Arial" pitchFamily="34" charset="0"/>
              </a:rPr>
              <a:t>Unit</a:t>
            </a:r>
          </a:p>
        </p:txBody>
      </p:sp>
      <p:sp>
        <p:nvSpPr>
          <p:cNvPr id="14357" name="Line 21"/>
          <p:cNvSpPr>
            <a:spLocks noChangeShapeType="1"/>
          </p:cNvSpPr>
          <p:nvPr/>
        </p:nvSpPr>
        <p:spPr bwMode="auto">
          <a:xfrm>
            <a:off x="914400" y="27432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90000" tIns="46800" rIns="90000" bIns="46800" anchor="ctr"/>
          <a:lstStyle/>
          <a:p>
            <a:endParaRPr lang="ar-SA"/>
          </a:p>
        </p:txBody>
      </p:sp>
      <p:sp>
        <p:nvSpPr>
          <p:cNvPr id="14358" name="Line 22"/>
          <p:cNvSpPr>
            <a:spLocks noChangeShapeType="1"/>
          </p:cNvSpPr>
          <p:nvPr/>
        </p:nvSpPr>
        <p:spPr bwMode="auto">
          <a:xfrm>
            <a:off x="914400" y="47244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90000" tIns="46800" rIns="90000" bIns="46800" anchor="ctr"/>
          <a:lstStyle/>
          <a:p>
            <a:endParaRPr lang="ar-SA"/>
          </a:p>
        </p:txBody>
      </p:sp>
      <p:sp>
        <p:nvSpPr>
          <p:cNvPr id="14360" name="Text Box 24"/>
          <p:cNvSpPr txBox="1">
            <a:spLocks noChangeArrowheads="1"/>
          </p:cNvSpPr>
          <p:nvPr/>
        </p:nvSpPr>
        <p:spPr bwMode="auto">
          <a:xfrm>
            <a:off x="5554761" y="2254717"/>
            <a:ext cx="1393629" cy="402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/>
            <a:r>
              <a:rPr lang="en-US" sz="2000" b="1" dirty="0">
                <a:latin typeface="Arial" pitchFamily="34" charset="0"/>
              </a:rPr>
              <a:t>Computer</a:t>
            </a:r>
            <a:endParaRPr lang="en-US" sz="1600" b="1" dirty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04" name="Oval 20" descr="50%"/>
          <p:cNvSpPr>
            <a:spLocks noChangeArrowheads="1"/>
          </p:cNvSpPr>
          <p:nvPr/>
        </p:nvSpPr>
        <p:spPr bwMode="auto">
          <a:xfrm>
            <a:off x="3886200" y="2057400"/>
            <a:ext cx="4724400" cy="4648200"/>
          </a:xfrm>
          <a:prstGeom prst="ellipse">
            <a:avLst/>
          </a:prstGeom>
          <a:pattFill prst="pct50">
            <a:fgClr>
              <a:schemeClr val="tx1"/>
            </a:fgClr>
            <a:bgClr>
              <a:schemeClr val="bg1"/>
            </a:bgClr>
          </a:patt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/>
            <a:endParaRPr lang="en-GB" sz="1600">
              <a:latin typeface="Arial" pitchFamily="34" charset="0"/>
            </a:endParaRPr>
          </a:p>
        </p:txBody>
      </p:sp>
      <p:sp>
        <p:nvSpPr>
          <p:cNvPr id="16409" name="Oval 25"/>
          <p:cNvSpPr>
            <a:spLocks noChangeArrowheads="1"/>
          </p:cNvSpPr>
          <p:nvPr/>
        </p:nvSpPr>
        <p:spPr bwMode="auto">
          <a:xfrm>
            <a:off x="5292080" y="3581400"/>
            <a:ext cx="1800200" cy="1524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ar-SA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92696"/>
            <a:ext cx="8229600" cy="1066800"/>
          </a:xfrm>
          <a:noFill/>
          <a:ln cap="flat">
            <a:noFill/>
          </a:ln>
        </p:spPr>
        <p:txBody>
          <a:bodyPr vert="horz" lIns="90000" tIns="46800" rIns="90000" bIns="46800" anchor="ctr">
            <a:normAutofit/>
          </a:bodyPr>
          <a:lstStyle/>
          <a:p>
            <a:pPr algn="ctr"/>
            <a:r>
              <a:rPr lang="en-GB" sz="3600" b="1" dirty="0" smtClean="0">
                <a:latin typeface="Times New Roman" pitchFamily="18" charset="0"/>
                <a:cs typeface="Times New Roman" pitchFamily="18" charset="0"/>
              </a:rPr>
              <a:t>Structure - The CPU</a:t>
            </a:r>
          </a:p>
        </p:txBody>
      </p:sp>
      <p:sp>
        <p:nvSpPr>
          <p:cNvPr id="16405" name="Oval 21"/>
          <p:cNvSpPr>
            <a:spLocks noChangeArrowheads="1"/>
          </p:cNvSpPr>
          <p:nvPr/>
        </p:nvSpPr>
        <p:spPr bwMode="auto">
          <a:xfrm>
            <a:off x="4648200" y="2743200"/>
            <a:ext cx="1371600" cy="1371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ar-SA"/>
          </a:p>
        </p:txBody>
      </p:sp>
      <p:sp>
        <p:nvSpPr>
          <p:cNvPr id="16406" name="Oval 22"/>
          <p:cNvSpPr>
            <a:spLocks noChangeArrowheads="1"/>
          </p:cNvSpPr>
          <p:nvPr/>
        </p:nvSpPr>
        <p:spPr bwMode="auto">
          <a:xfrm>
            <a:off x="76200" y="2971800"/>
            <a:ext cx="1981200" cy="2057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ar-SA"/>
          </a:p>
        </p:txBody>
      </p:sp>
      <p:sp>
        <p:nvSpPr>
          <p:cNvPr id="16407" name="Oval 23"/>
          <p:cNvSpPr>
            <a:spLocks noChangeArrowheads="1"/>
          </p:cNvSpPr>
          <p:nvPr/>
        </p:nvSpPr>
        <p:spPr bwMode="auto">
          <a:xfrm>
            <a:off x="6400800" y="2743200"/>
            <a:ext cx="1371600" cy="1371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ar-SA"/>
          </a:p>
        </p:txBody>
      </p:sp>
      <p:sp>
        <p:nvSpPr>
          <p:cNvPr id="16408" name="Oval 24"/>
          <p:cNvSpPr>
            <a:spLocks noChangeArrowheads="1"/>
          </p:cNvSpPr>
          <p:nvPr/>
        </p:nvSpPr>
        <p:spPr bwMode="auto">
          <a:xfrm>
            <a:off x="5486400" y="4800600"/>
            <a:ext cx="1371600" cy="1371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ar-SA"/>
          </a:p>
        </p:txBody>
      </p:sp>
      <p:sp>
        <p:nvSpPr>
          <p:cNvPr id="16410" name="Text Box 26"/>
          <p:cNvSpPr txBox="1">
            <a:spLocks noChangeArrowheads="1"/>
          </p:cNvSpPr>
          <p:nvPr/>
        </p:nvSpPr>
        <p:spPr bwMode="auto">
          <a:xfrm>
            <a:off x="564840" y="3016250"/>
            <a:ext cx="1149972" cy="340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/>
            <a:r>
              <a:rPr lang="en-GB" sz="1600" b="1" dirty="0">
                <a:latin typeface="Arial" pitchFamily="34" charset="0"/>
              </a:rPr>
              <a:t>Computer</a:t>
            </a:r>
            <a:endParaRPr lang="en-GB" b="1" dirty="0"/>
          </a:p>
        </p:txBody>
      </p:sp>
      <p:sp>
        <p:nvSpPr>
          <p:cNvPr id="16411" name="Text Box 27"/>
          <p:cNvSpPr txBox="1">
            <a:spLocks noChangeArrowheads="1"/>
          </p:cNvSpPr>
          <p:nvPr/>
        </p:nvSpPr>
        <p:spPr bwMode="auto">
          <a:xfrm>
            <a:off x="6553200" y="2971800"/>
            <a:ext cx="1198062" cy="83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/>
            <a:r>
              <a:rPr lang="en-GB" sz="1600" b="1" dirty="0">
                <a:latin typeface="Arial" pitchFamily="34" charset="0"/>
              </a:rPr>
              <a:t>Arithmetic</a:t>
            </a:r>
          </a:p>
          <a:p>
            <a:pPr algn="ctr"/>
            <a:r>
              <a:rPr lang="en-GB" sz="1600" b="1" dirty="0">
                <a:latin typeface="Arial" pitchFamily="34" charset="0"/>
              </a:rPr>
              <a:t>and </a:t>
            </a:r>
          </a:p>
          <a:p>
            <a:pPr algn="ctr"/>
            <a:r>
              <a:rPr lang="en-GB" sz="1600" b="1" dirty="0">
                <a:latin typeface="Arial" pitchFamily="34" charset="0"/>
              </a:rPr>
              <a:t>Login Unit</a:t>
            </a:r>
          </a:p>
        </p:txBody>
      </p:sp>
      <p:sp>
        <p:nvSpPr>
          <p:cNvPr id="16412" name="Text Box 28"/>
          <p:cNvSpPr txBox="1">
            <a:spLocks noChangeArrowheads="1"/>
          </p:cNvSpPr>
          <p:nvPr/>
        </p:nvSpPr>
        <p:spPr bwMode="auto">
          <a:xfrm>
            <a:off x="5715000" y="5133975"/>
            <a:ext cx="911125" cy="586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/>
            <a:r>
              <a:rPr lang="en-GB" sz="1600" b="1" dirty="0">
                <a:latin typeface="Arial" pitchFamily="34" charset="0"/>
              </a:rPr>
              <a:t>Control</a:t>
            </a:r>
          </a:p>
          <a:p>
            <a:pPr algn="ctr"/>
            <a:r>
              <a:rPr lang="en-GB" sz="1600" b="1" dirty="0">
                <a:latin typeface="Arial" pitchFamily="34" charset="0"/>
              </a:rPr>
              <a:t>Unit</a:t>
            </a:r>
          </a:p>
        </p:txBody>
      </p:sp>
      <p:sp>
        <p:nvSpPr>
          <p:cNvPr id="16413" name="Text Box 29"/>
          <p:cNvSpPr txBox="1">
            <a:spLocks noChangeArrowheads="1"/>
          </p:cNvSpPr>
          <p:nvPr/>
        </p:nvSpPr>
        <p:spPr bwMode="auto">
          <a:xfrm>
            <a:off x="5306046" y="4035982"/>
            <a:ext cx="1778349" cy="83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/>
            <a:r>
              <a:rPr lang="en-GB" sz="1600" b="1" dirty="0">
                <a:latin typeface="Arial" pitchFamily="34" charset="0"/>
              </a:rPr>
              <a:t>Internal CPU</a:t>
            </a:r>
          </a:p>
          <a:p>
            <a:pPr algn="ctr"/>
            <a:r>
              <a:rPr lang="en-GB" sz="1600" b="1" dirty="0" smtClean="0">
                <a:latin typeface="Arial" pitchFamily="34" charset="0"/>
              </a:rPr>
              <a:t>Interconnection </a:t>
            </a:r>
          </a:p>
          <a:p>
            <a:pPr algn="ctr"/>
            <a:r>
              <a:rPr lang="en-GB" sz="1600" b="1" dirty="0" smtClean="0">
                <a:latin typeface="Arial" pitchFamily="34" charset="0"/>
              </a:rPr>
              <a:t>(Bus)</a:t>
            </a:r>
            <a:endParaRPr lang="en-GB" sz="1600" b="1" dirty="0">
              <a:latin typeface="Arial" pitchFamily="34" charset="0"/>
            </a:endParaRPr>
          </a:p>
        </p:txBody>
      </p:sp>
      <p:sp>
        <p:nvSpPr>
          <p:cNvPr id="16414" name="Line 30"/>
          <p:cNvSpPr>
            <a:spLocks noChangeShapeType="1"/>
          </p:cNvSpPr>
          <p:nvPr/>
        </p:nvSpPr>
        <p:spPr bwMode="auto">
          <a:xfrm flipV="1">
            <a:off x="1524000" y="2209800"/>
            <a:ext cx="38862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ar-SA"/>
          </a:p>
        </p:txBody>
      </p:sp>
      <p:sp>
        <p:nvSpPr>
          <p:cNvPr id="16415" name="Line 31"/>
          <p:cNvSpPr>
            <a:spLocks noChangeShapeType="1"/>
          </p:cNvSpPr>
          <p:nvPr/>
        </p:nvSpPr>
        <p:spPr bwMode="auto">
          <a:xfrm>
            <a:off x="1524000" y="4343400"/>
            <a:ext cx="37338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ar-SA"/>
          </a:p>
        </p:txBody>
      </p:sp>
      <p:sp>
        <p:nvSpPr>
          <p:cNvPr id="16418" name="Text Box 34"/>
          <p:cNvSpPr txBox="1">
            <a:spLocks noChangeArrowheads="1"/>
          </p:cNvSpPr>
          <p:nvPr/>
        </p:nvSpPr>
        <p:spPr bwMode="auto">
          <a:xfrm>
            <a:off x="4829175" y="3168650"/>
            <a:ext cx="1116309" cy="340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/>
            <a:r>
              <a:rPr lang="en-GB" sz="1600" b="1" dirty="0">
                <a:latin typeface="Arial" pitchFamily="34" charset="0"/>
              </a:rPr>
              <a:t>Registers</a:t>
            </a:r>
          </a:p>
        </p:txBody>
      </p:sp>
      <p:sp>
        <p:nvSpPr>
          <p:cNvPr id="16421" name="Oval 37"/>
          <p:cNvSpPr>
            <a:spLocks noChangeArrowheads="1"/>
          </p:cNvSpPr>
          <p:nvPr/>
        </p:nvSpPr>
        <p:spPr bwMode="auto">
          <a:xfrm>
            <a:off x="1219200" y="3581400"/>
            <a:ext cx="685800" cy="762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ar-SA"/>
          </a:p>
        </p:txBody>
      </p:sp>
      <p:sp>
        <p:nvSpPr>
          <p:cNvPr id="16422" name="Text Box 38"/>
          <p:cNvSpPr txBox="1">
            <a:spLocks noChangeArrowheads="1"/>
          </p:cNvSpPr>
          <p:nvPr/>
        </p:nvSpPr>
        <p:spPr bwMode="auto">
          <a:xfrm>
            <a:off x="1325193" y="3807729"/>
            <a:ext cx="505564" cy="27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/>
            <a:r>
              <a:rPr lang="en-US" sz="1200" b="1" dirty="0">
                <a:latin typeface="Arial" pitchFamily="34" charset="0"/>
              </a:rPr>
              <a:t>CPU</a:t>
            </a:r>
            <a:endParaRPr lang="en-US" sz="1600" b="1" dirty="0">
              <a:latin typeface="Arial" pitchFamily="34" charset="0"/>
            </a:endParaRPr>
          </a:p>
        </p:txBody>
      </p:sp>
      <p:sp>
        <p:nvSpPr>
          <p:cNvPr id="16423" name="Oval 39"/>
          <p:cNvSpPr>
            <a:spLocks noChangeArrowheads="1"/>
          </p:cNvSpPr>
          <p:nvPr/>
        </p:nvSpPr>
        <p:spPr bwMode="auto">
          <a:xfrm>
            <a:off x="304800" y="32766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/>
            <a:r>
              <a:rPr lang="en-US" sz="1200" b="1" dirty="0">
                <a:latin typeface="Arial" pitchFamily="34" charset="0"/>
              </a:rPr>
              <a:t>I/O</a:t>
            </a:r>
            <a:endParaRPr lang="en-US" sz="1600" b="1" dirty="0">
              <a:latin typeface="Arial" pitchFamily="34" charset="0"/>
            </a:endParaRPr>
          </a:p>
        </p:txBody>
      </p:sp>
      <p:sp>
        <p:nvSpPr>
          <p:cNvPr id="16424" name="Oval 40"/>
          <p:cNvSpPr>
            <a:spLocks noChangeArrowheads="1"/>
          </p:cNvSpPr>
          <p:nvPr/>
        </p:nvSpPr>
        <p:spPr bwMode="auto">
          <a:xfrm>
            <a:off x="381000" y="4191000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ar-SA"/>
          </a:p>
        </p:txBody>
      </p:sp>
      <p:sp>
        <p:nvSpPr>
          <p:cNvPr id="16425" name="Oval 41"/>
          <p:cNvSpPr>
            <a:spLocks noChangeArrowheads="1"/>
          </p:cNvSpPr>
          <p:nvPr/>
        </p:nvSpPr>
        <p:spPr bwMode="auto">
          <a:xfrm>
            <a:off x="609600" y="3581400"/>
            <a:ext cx="685800" cy="762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ar-SA"/>
          </a:p>
        </p:txBody>
      </p:sp>
      <p:sp>
        <p:nvSpPr>
          <p:cNvPr id="16427" name="Text Box 43"/>
          <p:cNvSpPr txBox="1">
            <a:spLocks noChangeArrowheads="1"/>
          </p:cNvSpPr>
          <p:nvPr/>
        </p:nvSpPr>
        <p:spPr bwMode="auto">
          <a:xfrm>
            <a:off x="361095" y="4371292"/>
            <a:ext cx="770060" cy="27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/>
            <a:r>
              <a:rPr lang="en-US" sz="1200" b="1" dirty="0">
                <a:latin typeface="Arial" pitchFamily="34" charset="0"/>
              </a:rPr>
              <a:t>Memory</a:t>
            </a:r>
            <a:endParaRPr lang="en-US" sz="1600" b="1" dirty="0">
              <a:latin typeface="Arial" pitchFamily="34" charset="0"/>
            </a:endParaRPr>
          </a:p>
        </p:txBody>
      </p:sp>
      <p:sp>
        <p:nvSpPr>
          <p:cNvPr id="16428" name="Text Box 44"/>
          <p:cNvSpPr txBox="1">
            <a:spLocks noChangeArrowheads="1"/>
          </p:cNvSpPr>
          <p:nvPr/>
        </p:nvSpPr>
        <p:spPr bwMode="auto">
          <a:xfrm>
            <a:off x="587523" y="3806677"/>
            <a:ext cx="726779" cy="4638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/>
            <a:r>
              <a:rPr lang="en-US" sz="1200" b="1" dirty="0">
                <a:latin typeface="Arial" pitchFamily="34" charset="0"/>
              </a:rPr>
              <a:t>System</a:t>
            </a:r>
          </a:p>
          <a:p>
            <a:pPr algn="ctr"/>
            <a:r>
              <a:rPr lang="en-US" sz="1200" b="1" dirty="0">
                <a:latin typeface="Arial" pitchFamily="34" charset="0"/>
              </a:rPr>
              <a:t>Bus</a:t>
            </a:r>
          </a:p>
        </p:txBody>
      </p:sp>
      <p:sp>
        <p:nvSpPr>
          <p:cNvPr id="16430" name="Text Box 46"/>
          <p:cNvSpPr txBox="1">
            <a:spLocks noChangeArrowheads="1"/>
          </p:cNvSpPr>
          <p:nvPr/>
        </p:nvSpPr>
        <p:spPr bwMode="auto">
          <a:xfrm>
            <a:off x="5907244" y="2315042"/>
            <a:ext cx="725176" cy="402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/>
            <a:r>
              <a:rPr lang="en-US" sz="2000" b="1" dirty="0">
                <a:latin typeface="Arial" pitchFamily="34" charset="0"/>
              </a:rPr>
              <a:t>CPU</a:t>
            </a:r>
            <a:endParaRPr lang="en-US" sz="1600" b="1" dirty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548680"/>
            <a:ext cx="8229600" cy="1066800"/>
          </a:xfrm>
        </p:spPr>
        <p:txBody>
          <a:bodyPr/>
          <a:lstStyle/>
          <a:p>
            <a:pPr algn="ctr"/>
            <a:r>
              <a:rPr lang="en-GB" b="1" dirty="0">
                <a:latin typeface="Times New Roman" pitchFamily="18" charset="0"/>
                <a:cs typeface="Times New Roman" pitchFamily="18" charset="0"/>
              </a:rPr>
              <a:t>Architecture &amp; Organization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1484784"/>
            <a:ext cx="8784976" cy="5184576"/>
          </a:xfrm>
        </p:spPr>
        <p:txBody>
          <a:bodyPr>
            <a:normAutofit/>
          </a:bodyPr>
          <a:lstStyle/>
          <a:p>
            <a:pPr algn="just" rtl="0">
              <a:buNone/>
            </a:pPr>
            <a:r>
              <a:rPr lang="en-GB" dirty="0">
                <a:solidFill>
                  <a:srgbClr val="C00000"/>
                </a:solidFill>
              </a:rPr>
              <a:t>Architecture</a:t>
            </a:r>
            <a:r>
              <a:rPr lang="en-GB" dirty="0"/>
              <a:t> is those attributes visible to </a:t>
            </a:r>
            <a:r>
              <a:rPr lang="en-GB" dirty="0" smtClean="0"/>
              <a:t>the</a:t>
            </a:r>
            <a:r>
              <a:rPr lang="en-US" dirty="0" smtClean="0"/>
              <a:t> </a:t>
            </a:r>
            <a:r>
              <a:rPr lang="en-GB" dirty="0" smtClean="0"/>
              <a:t>programmer, or those attributes that have a direct impact on the logical execution of a program</a:t>
            </a:r>
            <a:r>
              <a:rPr lang="en-US" dirty="0" smtClean="0"/>
              <a:t>.</a:t>
            </a:r>
            <a:endParaRPr lang="en-GB" dirty="0"/>
          </a:p>
          <a:p>
            <a:pPr lvl="3" algn="l" rtl="0">
              <a:buFontTx/>
              <a:buChar char="-"/>
            </a:pPr>
            <a:r>
              <a:rPr lang="en-GB" sz="2600" dirty="0" smtClean="0"/>
              <a:t>Instruction set, number of bits used for data</a:t>
            </a:r>
            <a:r>
              <a:rPr lang="ar-SA" sz="2600" dirty="0" smtClean="0"/>
              <a:t> </a:t>
            </a:r>
            <a:r>
              <a:rPr lang="en-GB" sz="2600" dirty="0" smtClean="0"/>
              <a:t>representation, I/O mechanisms, addressing techniques.</a:t>
            </a:r>
          </a:p>
          <a:p>
            <a:pPr algn="just" rtl="0">
              <a:buNone/>
            </a:pPr>
            <a:endParaRPr lang="en-GB" dirty="0" smtClean="0">
              <a:solidFill>
                <a:srgbClr val="C00000"/>
              </a:solidFill>
            </a:endParaRPr>
          </a:p>
          <a:p>
            <a:pPr algn="just" rtl="0">
              <a:buNone/>
            </a:pPr>
            <a:r>
              <a:rPr lang="en-GB" dirty="0" smtClean="0">
                <a:solidFill>
                  <a:srgbClr val="C00000"/>
                </a:solidFill>
              </a:rPr>
              <a:t>Organization</a:t>
            </a:r>
            <a:r>
              <a:rPr lang="en-GB" dirty="0" smtClean="0"/>
              <a:t> </a:t>
            </a:r>
            <a:r>
              <a:rPr lang="en-GB" dirty="0"/>
              <a:t>is how features are </a:t>
            </a:r>
            <a:r>
              <a:rPr lang="en-GB" dirty="0" smtClean="0"/>
              <a:t>implemented</a:t>
            </a:r>
            <a:r>
              <a:rPr lang="en-US" dirty="0" smtClean="0"/>
              <a:t>, or the operational units and their interconnections that realize the architecture specification.</a:t>
            </a:r>
            <a:endParaRPr lang="en-GB" dirty="0"/>
          </a:p>
          <a:p>
            <a:pPr lvl="3" algn="l" rtl="0">
              <a:buNone/>
            </a:pPr>
            <a:r>
              <a:rPr lang="en-GB" sz="2600" dirty="0" smtClean="0"/>
              <a:t>- Control signals, interfaces, memory technology.</a:t>
            </a:r>
          </a:p>
          <a:p>
            <a:pPr lvl="3" algn="l" rtl="0">
              <a:buNone/>
            </a:pPr>
            <a:endParaRPr lang="en-GB" sz="2600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43" name="Oval 35" descr="50%"/>
          <p:cNvSpPr>
            <a:spLocks noChangeArrowheads="1"/>
          </p:cNvSpPr>
          <p:nvPr/>
        </p:nvSpPr>
        <p:spPr bwMode="auto">
          <a:xfrm>
            <a:off x="3886200" y="2057400"/>
            <a:ext cx="4724400" cy="4648200"/>
          </a:xfrm>
          <a:prstGeom prst="ellipse">
            <a:avLst/>
          </a:prstGeom>
          <a:pattFill prst="pct50">
            <a:fgClr>
              <a:schemeClr val="tx1"/>
            </a:fgClr>
            <a:bgClr>
              <a:schemeClr val="bg1"/>
            </a:bgClr>
          </a:patt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ar-SA"/>
          </a:p>
        </p:txBody>
      </p:sp>
      <p:sp>
        <p:nvSpPr>
          <p:cNvPr id="17448" name="Oval 40"/>
          <p:cNvSpPr>
            <a:spLocks noChangeArrowheads="1"/>
          </p:cNvSpPr>
          <p:nvPr/>
        </p:nvSpPr>
        <p:spPr bwMode="auto">
          <a:xfrm>
            <a:off x="5410200" y="3581400"/>
            <a:ext cx="1828800" cy="1828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ar-SA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6016"/>
            <a:ext cx="8229600" cy="1066800"/>
          </a:xfrm>
          <a:noFill/>
          <a:ln cap="flat">
            <a:noFill/>
          </a:ln>
        </p:spPr>
        <p:txBody>
          <a:bodyPr vert="horz" lIns="90000" tIns="46800" rIns="90000" bIns="46800" anchor="ctr">
            <a:normAutofit/>
          </a:bodyPr>
          <a:lstStyle/>
          <a:p>
            <a:pPr algn="ctr"/>
            <a:r>
              <a:rPr lang="en-GB" sz="3600" b="1" dirty="0" smtClean="0">
                <a:latin typeface="Times New Roman" pitchFamily="18" charset="0"/>
                <a:cs typeface="Times New Roman" pitchFamily="18" charset="0"/>
              </a:rPr>
              <a:t>Structure - The Control Unit</a:t>
            </a:r>
          </a:p>
        </p:txBody>
      </p:sp>
      <p:sp>
        <p:nvSpPr>
          <p:cNvPr id="17444" name="Oval 36"/>
          <p:cNvSpPr>
            <a:spLocks noChangeArrowheads="1"/>
          </p:cNvSpPr>
          <p:nvPr/>
        </p:nvSpPr>
        <p:spPr bwMode="auto">
          <a:xfrm>
            <a:off x="4648200" y="2743200"/>
            <a:ext cx="1371600" cy="1371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ar-SA"/>
          </a:p>
        </p:txBody>
      </p:sp>
      <p:sp>
        <p:nvSpPr>
          <p:cNvPr id="17445" name="Oval 37"/>
          <p:cNvSpPr>
            <a:spLocks noChangeArrowheads="1"/>
          </p:cNvSpPr>
          <p:nvPr/>
        </p:nvSpPr>
        <p:spPr bwMode="auto">
          <a:xfrm>
            <a:off x="76200" y="2971800"/>
            <a:ext cx="1981200" cy="2057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ar-SA"/>
          </a:p>
        </p:txBody>
      </p:sp>
      <p:sp>
        <p:nvSpPr>
          <p:cNvPr id="17447" name="Oval 39"/>
          <p:cNvSpPr>
            <a:spLocks noChangeArrowheads="1"/>
          </p:cNvSpPr>
          <p:nvPr/>
        </p:nvSpPr>
        <p:spPr bwMode="auto">
          <a:xfrm>
            <a:off x="5715000" y="5029200"/>
            <a:ext cx="1371600" cy="1371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ar-SA"/>
          </a:p>
        </p:txBody>
      </p:sp>
      <p:sp>
        <p:nvSpPr>
          <p:cNvPr id="17449" name="Text Box 41"/>
          <p:cNvSpPr txBox="1">
            <a:spLocks noChangeArrowheads="1"/>
          </p:cNvSpPr>
          <p:nvPr/>
        </p:nvSpPr>
        <p:spPr bwMode="auto">
          <a:xfrm>
            <a:off x="761111" y="3016250"/>
            <a:ext cx="612966" cy="340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/>
            <a:r>
              <a:rPr lang="en-GB" sz="1600" b="1" dirty="0">
                <a:latin typeface="Arial" pitchFamily="34" charset="0"/>
              </a:rPr>
              <a:t>CPU</a:t>
            </a:r>
            <a:endParaRPr lang="en-GB" b="1" dirty="0"/>
          </a:p>
        </p:txBody>
      </p:sp>
      <p:sp>
        <p:nvSpPr>
          <p:cNvPr id="17451" name="Text Box 43"/>
          <p:cNvSpPr txBox="1">
            <a:spLocks noChangeArrowheads="1"/>
          </p:cNvSpPr>
          <p:nvPr/>
        </p:nvSpPr>
        <p:spPr bwMode="auto">
          <a:xfrm>
            <a:off x="5942013" y="5362575"/>
            <a:ext cx="968833" cy="586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/>
            <a:r>
              <a:rPr lang="en-GB" sz="1600" b="1" dirty="0">
                <a:latin typeface="Arial" pitchFamily="34" charset="0"/>
              </a:rPr>
              <a:t>Control</a:t>
            </a:r>
          </a:p>
          <a:p>
            <a:pPr algn="ctr"/>
            <a:r>
              <a:rPr lang="en-GB" sz="1600" b="1" dirty="0">
                <a:latin typeface="Arial" pitchFamily="34" charset="0"/>
              </a:rPr>
              <a:t>Memory</a:t>
            </a:r>
          </a:p>
        </p:txBody>
      </p:sp>
      <p:sp>
        <p:nvSpPr>
          <p:cNvPr id="17452" name="Text Box 44"/>
          <p:cNvSpPr txBox="1">
            <a:spLocks noChangeArrowheads="1"/>
          </p:cNvSpPr>
          <p:nvPr/>
        </p:nvSpPr>
        <p:spPr bwMode="auto">
          <a:xfrm>
            <a:off x="5580112" y="4067175"/>
            <a:ext cx="1595606" cy="83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/>
            <a:r>
              <a:rPr lang="en-GB" sz="1600" b="1" dirty="0">
                <a:latin typeface="Arial" pitchFamily="34" charset="0"/>
              </a:rPr>
              <a:t>Control Unit </a:t>
            </a:r>
          </a:p>
          <a:p>
            <a:pPr algn="ctr"/>
            <a:r>
              <a:rPr lang="en-GB" sz="1600" b="1" dirty="0">
                <a:latin typeface="Arial" pitchFamily="34" charset="0"/>
              </a:rPr>
              <a:t>Registers and </a:t>
            </a:r>
          </a:p>
          <a:p>
            <a:pPr algn="ctr"/>
            <a:r>
              <a:rPr lang="en-GB" sz="1600" b="1" dirty="0">
                <a:latin typeface="Arial" pitchFamily="34" charset="0"/>
              </a:rPr>
              <a:t>Decoders</a:t>
            </a:r>
          </a:p>
        </p:txBody>
      </p:sp>
      <p:sp>
        <p:nvSpPr>
          <p:cNvPr id="17453" name="Line 45"/>
          <p:cNvSpPr>
            <a:spLocks noChangeShapeType="1"/>
          </p:cNvSpPr>
          <p:nvPr/>
        </p:nvSpPr>
        <p:spPr bwMode="auto">
          <a:xfrm flipV="1">
            <a:off x="1524000" y="2209800"/>
            <a:ext cx="38862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ar-SA"/>
          </a:p>
        </p:txBody>
      </p:sp>
      <p:sp>
        <p:nvSpPr>
          <p:cNvPr id="17454" name="Line 46"/>
          <p:cNvSpPr>
            <a:spLocks noChangeShapeType="1"/>
          </p:cNvSpPr>
          <p:nvPr/>
        </p:nvSpPr>
        <p:spPr bwMode="auto">
          <a:xfrm>
            <a:off x="1524000" y="4343400"/>
            <a:ext cx="37338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ar-SA"/>
          </a:p>
        </p:txBody>
      </p:sp>
      <p:sp>
        <p:nvSpPr>
          <p:cNvPr id="17455" name="Text Box 47"/>
          <p:cNvSpPr txBox="1">
            <a:spLocks noChangeArrowheads="1"/>
          </p:cNvSpPr>
          <p:nvPr/>
        </p:nvSpPr>
        <p:spPr bwMode="auto">
          <a:xfrm>
            <a:off x="4644008" y="3140968"/>
            <a:ext cx="1342332" cy="586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/>
            <a:r>
              <a:rPr lang="en-GB" sz="1600" b="1" dirty="0">
                <a:latin typeface="Arial" pitchFamily="34" charset="0"/>
              </a:rPr>
              <a:t>Sequencing</a:t>
            </a:r>
          </a:p>
          <a:p>
            <a:pPr algn="ctr"/>
            <a:r>
              <a:rPr lang="en-GB" sz="1600" b="1" dirty="0">
                <a:latin typeface="Arial" pitchFamily="34" charset="0"/>
              </a:rPr>
              <a:t>Login</a:t>
            </a:r>
          </a:p>
        </p:txBody>
      </p:sp>
      <p:sp>
        <p:nvSpPr>
          <p:cNvPr id="17456" name="Oval 48"/>
          <p:cNvSpPr>
            <a:spLocks noChangeArrowheads="1"/>
          </p:cNvSpPr>
          <p:nvPr/>
        </p:nvSpPr>
        <p:spPr bwMode="auto">
          <a:xfrm>
            <a:off x="1219200" y="3581400"/>
            <a:ext cx="685800" cy="762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ar-SA"/>
          </a:p>
        </p:txBody>
      </p:sp>
      <p:sp>
        <p:nvSpPr>
          <p:cNvPr id="17457" name="Text Box 49"/>
          <p:cNvSpPr txBox="1">
            <a:spLocks noChangeArrowheads="1"/>
          </p:cNvSpPr>
          <p:nvPr/>
        </p:nvSpPr>
        <p:spPr bwMode="auto">
          <a:xfrm>
            <a:off x="1216158" y="3716190"/>
            <a:ext cx="729986" cy="4638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/>
            <a:r>
              <a:rPr lang="en-US" sz="1200" b="1" dirty="0">
                <a:latin typeface="Arial" pitchFamily="34" charset="0"/>
              </a:rPr>
              <a:t>Control</a:t>
            </a:r>
          </a:p>
          <a:p>
            <a:pPr algn="ctr"/>
            <a:r>
              <a:rPr lang="en-US" sz="1200" b="1" dirty="0">
                <a:latin typeface="Arial" pitchFamily="34" charset="0"/>
              </a:rPr>
              <a:t>Unit</a:t>
            </a:r>
            <a:endParaRPr lang="en-US" sz="1600" b="1" dirty="0">
              <a:latin typeface="Arial" pitchFamily="34" charset="0"/>
            </a:endParaRPr>
          </a:p>
        </p:txBody>
      </p:sp>
      <p:sp>
        <p:nvSpPr>
          <p:cNvPr id="17458" name="Oval 50"/>
          <p:cNvSpPr>
            <a:spLocks noChangeArrowheads="1"/>
          </p:cNvSpPr>
          <p:nvPr/>
        </p:nvSpPr>
        <p:spPr bwMode="auto">
          <a:xfrm>
            <a:off x="304800" y="32766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/>
            <a:r>
              <a:rPr lang="en-US" sz="1200" b="1" dirty="0">
                <a:latin typeface="Arial" pitchFamily="34" charset="0"/>
              </a:rPr>
              <a:t>ALU</a:t>
            </a:r>
            <a:endParaRPr lang="en-US" sz="1600" b="1" dirty="0">
              <a:latin typeface="Arial" pitchFamily="34" charset="0"/>
            </a:endParaRPr>
          </a:p>
        </p:txBody>
      </p:sp>
      <p:sp>
        <p:nvSpPr>
          <p:cNvPr id="17459" name="Oval 51"/>
          <p:cNvSpPr>
            <a:spLocks noChangeArrowheads="1"/>
          </p:cNvSpPr>
          <p:nvPr/>
        </p:nvSpPr>
        <p:spPr bwMode="auto">
          <a:xfrm>
            <a:off x="381000" y="4191000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ar-SA"/>
          </a:p>
        </p:txBody>
      </p:sp>
      <p:sp>
        <p:nvSpPr>
          <p:cNvPr id="17460" name="Oval 52"/>
          <p:cNvSpPr>
            <a:spLocks noChangeArrowheads="1"/>
          </p:cNvSpPr>
          <p:nvPr/>
        </p:nvSpPr>
        <p:spPr bwMode="auto">
          <a:xfrm>
            <a:off x="609600" y="3581400"/>
            <a:ext cx="685800" cy="762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ar-SA"/>
          </a:p>
        </p:txBody>
      </p:sp>
      <p:sp>
        <p:nvSpPr>
          <p:cNvPr id="17461" name="Text Box 53"/>
          <p:cNvSpPr txBox="1">
            <a:spLocks noChangeArrowheads="1"/>
          </p:cNvSpPr>
          <p:nvPr/>
        </p:nvSpPr>
        <p:spPr bwMode="auto">
          <a:xfrm>
            <a:off x="308967" y="4371292"/>
            <a:ext cx="880667" cy="27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/>
            <a:r>
              <a:rPr lang="en-US" sz="1200" b="1" dirty="0">
                <a:latin typeface="Arial" pitchFamily="34" charset="0"/>
              </a:rPr>
              <a:t>Registers</a:t>
            </a:r>
            <a:endParaRPr lang="en-US" sz="1600" b="1" dirty="0">
              <a:latin typeface="Arial" pitchFamily="34" charset="0"/>
            </a:endParaRPr>
          </a:p>
        </p:txBody>
      </p:sp>
      <p:sp>
        <p:nvSpPr>
          <p:cNvPr id="17462" name="Text Box 54"/>
          <p:cNvSpPr txBox="1">
            <a:spLocks noChangeArrowheads="1"/>
          </p:cNvSpPr>
          <p:nvPr/>
        </p:nvSpPr>
        <p:spPr bwMode="auto">
          <a:xfrm>
            <a:off x="584294" y="3806677"/>
            <a:ext cx="738000" cy="4638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/>
            <a:r>
              <a:rPr lang="en-US" sz="1200" b="1" dirty="0">
                <a:latin typeface="Arial" pitchFamily="34" charset="0"/>
              </a:rPr>
              <a:t>Internal</a:t>
            </a:r>
          </a:p>
          <a:p>
            <a:pPr algn="ctr"/>
            <a:r>
              <a:rPr lang="en-US" sz="1200" b="1" dirty="0">
                <a:latin typeface="Arial" pitchFamily="34" charset="0"/>
              </a:rPr>
              <a:t>Bus</a:t>
            </a:r>
          </a:p>
        </p:txBody>
      </p:sp>
      <p:sp>
        <p:nvSpPr>
          <p:cNvPr id="17463" name="Text Box 55"/>
          <p:cNvSpPr txBox="1">
            <a:spLocks noChangeArrowheads="1"/>
          </p:cNvSpPr>
          <p:nvPr/>
        </p:nvSpPr>
        <p:spPr bwMode="auto">
          <a:xfrm>
            <a:off x="5341527" y="2283292"/>
            <a:ext cx="1662934" cy="402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latin typeface="Arial" pitchFamily="34" charset="0"/>
              </a:rPr>
              <a:t>Control Unit</a:t>
            </a:r>
            <a:endParaRPr lang="en-US" sz="1600" b="1" dirty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066800"/>
          </a:xfrm>
          <a:noFill/>
          <a:ln cap="flat">
            <a:noFill/>
          </a:ln>
        </p:spPr>
        <p:txBody>
          <a:bodyPr vert="horz" lIns="90000" tIns="46800" rIns="90000" bIns="46800" anchor="ctr">
            <a:normAutofit/>
          </a:bodyPr>
          <a:lstStyle/>
          <a:p>
            <a:pPr algn="ctr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Main structural components</a:t>
            </a:r>
            <a:endParaRPr lang="ar-SA" sz="36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4968552"/>
          </a:xfrm>
        </p:spPr>
        <p:txBody>
          <a:bodyPr>
            <a:noAutofit/>
          </a:bodyPr>
          <a:lstStyle/>
          <a:p>
            <a:pPr algn="just" rtl="0"/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Central processing unit (CPU)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controls the operation of the computer and performs its data processing functions; often simply referred to as processor.</a:t>
            </a:r>
          </a:p>
          <a:p>
            <a:pPr algn="just" rtl="0"/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Main memory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stores data.</a:t>
            </a:r>
          </a:p>
          <a:p>
            <a:pPr algn="just" rtl="0"/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I/O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moves data between the computer and its external environment.</a:t>
            </a:r>
          </a:p>
          <a:p>
            <a:pPr algn="just" rtl="0"/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System interconnection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some mechanism that provides for communication among CPU, main memory, and I/O e.g. system bus.</a:t>
            </a:r>
            <a:endParaRPr lang="ar-SA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066800"/>
          </a:xfrm>
          <a:noFill/>
          <a:ln cap="flat">
            <a:noFill/>
          </a:ln>
        </p:spPr>
        <p:txBody>
          <a:bodyPr vert="horz" lIns="90000" tIns="46800" rIns="90000" bIns="46800" anchor="ctr">
            <a:normAutofit/>
          </a:bodyPr>
          <a:lstStyle/>
          <a:p>
            <a:pPr algn="ctr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Main structural components</a:t>
            </a:r>
            <a:endParaRPr lang="ar-SA" sz="36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4968552"/>
          </a:xfrm>
        </p:spPr>
        <p:txBody>
          <a:bodyPr>
            <a:noAutofit/>
          </a:bodyPr>
          <a:lstStyle/>
          <a:p>
            <a:pPr algn="just" rtl="0"/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CPU</a:t>
            </a:r>
            <a:r>
              <a:rPr lang="en-US" dirty="0" smtClean="0"/>
              <a:t> is the most interesting and the most complex component. </a:t>
            </a:r>
          </a:p>
          <a:p>
            <a:pPr algn="just" rtl="0"/>
            <a:r>
              <a:rPr lang="en-US" dirty="0" smtClean="0"/>
              <a:t>Its major structural components are as follows:</a:t>
            </a:r>
          </a:p>
          <a:p>
            <a:pPr lvl="1" algn="just" rtl="0"/>
            <a:r>
              <a:rPr lang="en-US" dirty="0" smtClean="0">
                <a:solidFill>
                  <a:srgbClr val="C00000"/>
                </a:solidFill>
              </a:rPr>
              <a:t>Control unit (CU) </a:t>
            </a:r>
            <a:r>
              <a:rPr lang="en-US" dirty="0" smtClean="0"/>
              <a:t>controls the operation of the CPU and the computer.</a:t>
            </a:r>
          </a:p>
          <a:p>
            <a:pPr lvl="1" algn="just" rtl="0"/>
            <a:r>
              <a:rPr lang="en-US" dirty="0" smtClean="0">
                <a:solidFill>
                  <a:srgbClr val="C00000"/>
                </a:solidFill>
              </a:rPr>
              <a:t>Arithmetic and logic unit (ALU) </a:t>
            </a:r>
            <a:r>
              <a:rPr lang="en-US" dirty="0" smtClean="0"/>
              <a:t>performs the computer’s data processing functions.</a:t>
            </a:r>
          </a:p>
          <a:p>
            <a:pPr lvl="1" algn="just" rtl="0"/>
            <a:r>
              <a:rPr lang="en-US" dirty="0" smtClean="0">
                <a:solidFill>
                  <a:srgbClr val="C00000"/>
                </a:solidFill>
              </a:rPr>
              <a:t>Registers</a:t>
            </a:r>
            <a:r>
              <a:rPr lang="en-US" dirty="0" smtClean="0"/>
              <a:t> provides storage internal to the CPU</a:t>
            </a:r>
          </a:p>
          <a:p>
            <a:pPr lvl="1" algn="just" rtl="0"/>
            <a:r>
              <a:rPr lang="en-US" dirty="0" smtClean="0">
                <a:solidFill>
                  <a:srgbClr val="C00000"/>
                </a:solidFill>
              </a:rPr>
              <a:t>CPU interconnection</a:t>
            </a:r>
            <a:r>
              <a:rPr lang="en-US" dirty="0" smtClean="0"/>
              <a:t> some mechanism that provides for communication among the control unit, ALU, and registers.</a:t>
            </a:r>
            <a:endParaRPr lang="ar-S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4704"/>
            <a:ext cx="8229600" cy="1066800"/>
          </a:xfrm>
          <a:noFill/>
          <a:ln cap="flat">
            <a:noFill/>
          </a:ln>
        </p:spPr>
        <p:txBody>
          <a:bodyPr vert="horz" lIns="90000" tIns="46800" rIns="90000" bIns="46800" anchor="ctr">
            <a:normAutofit/>
          </a:bodyPr>
          <a:lstStyle/>
          <a:p>
            <a:pPr algn="ctr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Outline of the Course - CS323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772816"/>
            <a:ext cx="8229600" cy="4824536"/>
          </a:xfrm>
        </p:spPr>
        <p:txBody>
          <a:bodyPr>
            <a:normAutofit/>
          </a:bodyPr>
          <a:lstStyle/>
          <a:p>
            <a:pPr algn="l" rtl="0"/>
            <a:r>
              <a:rPr lang="en-US" dirty="0" smtClean="0"/>
              <a:t>We will cover the following chapters of our course:</a:t>
            </a:r>
          </a:p>
          <a:p>
            <a:pPr lvl="1" algn="l" rtl="0"/>
            <a:r>
              <a:rPr lang="en-US" sz="2400" dirty="0" smtClean="0"/>
              <a:t>Computer </a:t>
            </a:r>
            <a:r>
              <a:rPr lang="en-US" sz="2400" dirty="0"/>
              <a:t>Evolution and Performance</a:t>
            </a:r>
          </a:p>
          <a:p>
            <a:pPr lvl="1" algn="l" rtl="0"/>
            <a:r>
              <a:rPr lang="en-US" sz="2400" dirty="0" smtClean="0"/>
              <a:t>A top-level view of computer function and interconnection </a:t>
            </a:r>
          </a:p>
          <a:p>
            <a:pPr lvl="1" algn="l" rtl="0"/>
            <a:r>
              <a:rPr lang="en-US" sz="2400" dirty="0" smtClean="0"/>
              <a:t>Cache memory</a:t>
            </a:r>
            <a:endParaRPr lang="en-US" sz="2400" dirty="0"/>
          </a:p>
          <a:p>
            <a:pPr lvl="1" algn="l" rtl="0"/>
            <a:r>
              <a:rPr lang="en-US" sz="2400" dirty="0"/>
              <a:t>Internal Memory</a:t>
            </a:r>
          </a:p>
          <a:p>
            <a:pPr lvl="1" algn="l" rtl="0"/>
            <a:r>
              <a:rPr lang="en-US" sz="2400" dirty="0"/>
              <a:t>External Memory</a:t>
            </a:r>
          </a:p>
          <a:p>
            <a:pPr lvl="1" algn="l" rtl="0"/>
            <a:r>
              <a:rPr lang="en-US" sz="2400" dirty="0" err="1" smtClean="0"/>
              <a:t>Input/Output</a:t>
            </a:r>
            <a:endParaRPr lang="en-US" sz="2400" dirty="0"/>
          </a:p>
          <a:p>
            <a:pPr lvl="1" algn="l" rtl="0"/>
            <a:r>
              <a:rPr lang="en-US" sz="2400" dirty="0"/>
              <a:t>Operating Systems Support</a:t>
            </a:r>
          </a:p>
          <a:p>
            <a:pPr lvl="1" algn="l" rtl="0"/>
            <a:r>
              <a:rPr lang="en-US" sz="2400" dirty="0"/>
              <a:t>Computer Arithmetic</a:t>
            </a:r>
          </a:p>
          <a:p>
            <a:pPr algn="l" rtl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78024"/>
            <a:ext cx="8229600" cy="1066800"/>
          </a:xfrm>
          <a:noFill/>
          <a:ln cap="flat">
            <a:noFill/>
          </a:ln>
        </p:spPr>
        <p:txBody>
          <a:bodyPr vert="horz" lIns="90000" tIns="46800" rIns="90000" bIns="46800" anchor="ctr">
            <a:normAutofit/>
          </a:bodyPr>
          <a:lstStyle/>
          <a:p>
            <a:pPr algn="ctr" rtl="0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Internet Resources - Web site for book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sz="2400" dirty="0"/>
              <a:t>http://WilliamStallings.com/COA/COA7e.html</a:t>
            </a:r>
          </a:p>
          <a:p>
            <a:pPr lvl="1" algn="l" rtl="0"/>
            <a:r>
              <a:rPr lang="en-US" sz="2000" dirty="0"/>
              <a:t>links to sites of interest</a:t>
            </a:r>
          </a:p>
          <a:p>
            <a:pPr lvl="1" algn="l" rtl="0"/>
            <a:r>
              <a:rPr lang="en-US" sz="2000" dirty="0"/>
              <a:t>links to sites for courses that use the book</a:t>
            </a:r>
          </a:p>
          <a:p>
            <a:pPr lvl="1" algn="l" rtl="0"/>
            <a:r>
              <a:rPr lang="en-US" sz="2000" dirty="0"/>
              <a:t>errata list for book</a:t>
            </a:r>
          </a:p>
          <a:p>
            <a:pPr lvl="1" algn="l" rtl="0"/>
            <a:r>
              <a:rPr lang="en-US" sz="2000" dirty="0"/>
              <a:t>information on other books by W. Stallings</a:t>
            </a:r>
          </a:p>
          <a:p>
            <a:pPr algn="l" rtl="0"/>
            <a:r>
              <a:rPr lang="en-US" sz="2400" dirty="0">
                <a:solidFill>
                  <a:srgbClr val="0000FF"/>
                </a:solidFill>
                <a:hlinkClick r:id="rId3"/>
              </a:rPr>
              <a:t>http://WilliamStallings.com/StudentSupport.html</a:t>
            </a:r>
            <a:endParaRPr lang="en-US" sz="2400" dirty="0">
              <a:solidFill>
                <a:srgbClr val="0000FF"/>
              </a:solidFill>
            </a:endParaRPr>
          </a:p>
          <a:p>
            <a:pPr lvl="1" algn="l" rtl="0"/>
            <a:r>
              <a:rPr lang="en-US" sz="2000" dirty="0"/>
              <a:t>Math</a:t>
            </a:r>
          </a:p>
          <a:p>
            <a:pPr lvl="1" algn="l" rtl="0"/>
            <a:r>
              <a:rPr lang="en-US" sz="2000" dirty="0"/>
              <a:t>How-to</a:t>
            </a:r>
          </a:p>
          <a:p>
            <a:pPr lvl="1" algn="l" rtl="0"/>
            <a:r>
              <a:rPr lang="en-US" sz="2000" dirty="0"/>
              <a:t>Research resources</a:t>
            </a:r>
          </a:p>
          <a:p>
            <a:pPr lvl="1" algn="l" rtl="0"/>
            <a:r>
              <a:rPr lang="en-US" sz="2000" dirty="0"/>
              <a:t>Misc</a:t>
            </a:r>
          </a:p>
          <a:p>
            <a:pPr lvl="1" algn="l" rtl="0"/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92696"/>
            <a:ext cx="8229600" cy="1066800"/>
          </a:xfrm>
          <a:noFill/>
          <a:ln cap="flat">
            <a:noFill/>
          </a:ln>
        </p:spPr>
        <p:txBody>
          <a:bodyPr vert="horz" lIns="90000" tIns="46800" rIns="90000" bIns="46800" anchor="ctr">
            <a:normAutofit/>
          </a:bodyPr>
          <a:lstStyle/>
          <a:p>
            <a:pPr algn="ctr" rtl="0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Internet Resources - Web sites to look for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988840"/>
            <a:ext cx="8229600" cy="4325112"/>
          </a:xfrm>
        </p:spPr>
        <p:txBody>
          <a:bodyPr>
            <a:noAutofit/>
          </a:bodyPr>
          <a:lstStyle/>
          <a:p>
            <a:pPr algn="l" rtl="0"/>
            <a:r>
              <a:rPr lang="en-US" sz="2400" dirty="0"/>
              <a:t>WWW Computer Architecture Home </a:t>
            </a:r>
            <a:r>
              <a:rPr lang="en-US" sz="2400" dirty="0" smtClean="0"/>
              <a:t>Page.</a:t>
            </a:r>
            <a:endParaRPr lang="en-US" sz="2400" dirty="0"/>
          </a:p>
          <a:p>
            <a:pPr algn="l" rtl="0"/>
            <a:r>
              <a:rPr lang="en-US" sz="2400" dirty="0"/>
              <a:t>CPU Info </a:t>
            </a:r>
            <a:r>
              <a:rPr lang="en-US" sz="2400" dirty="0" smtClean="0"/>
              <a:t>Center.</a:t>
            </a:r>
            <a:endParaRPr lang="en-US" sz="2400" dirty="0"/>
          </a:p>
          <a:p>
            <a:pPr algn="l" rtl="0"/>
            <a:r>
              <a:rPr lang="en-US" sz="2400" dirty="0"/>
              <a:t>Processor </a:t>
            </a:r>
            <a:r>
              <a:rPr lang="en-US" sz="2400" dirty="0" smtClean="0"/>
              <a:t>Emporium.</a:t>
            </a:r>
            <a:endParaRPr lang="en-US" sz="2400" dirty="0"/>
          </a:p>
          <a:p>
            <a:pPr algn="l" rtl="0"/>
            <a:r>
              <a:rPr lang="en-US" sz="2400" dirty="0"/>
              <a:t>ACM Special Interest Group on Computer </a:t>
            </a:r>
            <a:r>
              <a:rPr lang="en-US" sz="2400" dirty="0" smtClean="0"/>
              <a:t>Architecture.</a:t>
            </a:r>
            <a:endParaRPr lang="en-US" sz="2400" dirty="0"/>
          </a:p>
          <a:p>
            <a:pPr algn="l" rtl="0"/>
            <a:r>
              <a:rPr lang="en-US" sz="2400" dirty="0"/>
              <a:t>IEEE Technical Committee on Computer </a:t>
            </a:r>
            <a:r>
              <a:rPr lang="en-US" sz="2400" dirty="0" smtClean="0"/>
              <a:t>Architecture.</a:t>
            </a:r>
            <a:endParaRPr lang="en-US" sz="2400" dirty="0"/>
          </a:p>
          <a:p>
            <a:pPr algn="l" rtl="0"/>
            <a:r>
              <a:rPr lang="en-US" sz="2400" dirty="0"/>
              <a:t>Intel Technology </a:t>
            </a:r>
            <a:r>
              <a:rPr lang="en-US" sz="2400" dirty="0" smtClean="0"/>
              <a:t>Journal.</a:t>
            </a:r>
            <a:endParaRPr lang="en-US" sz="2400" dirty="0"/>
          </a:p>
          <a:p>
            <a:pPr algn="l" rtl="0"/>
            <a:r>
              <a:rPr lang="en-US" sz="2400" dirty="0"/>
              <a:t>Manufacturer’s </a:t>
            </a:r>
            <a:r>
              <a:rPr lang="en-US" sz="2400" dirty="0" smtClean="0"/>
              <a:t>sites:</a:t>
            </a:r>
            <a:endParaRPr lang="en-US" sz="2400" dirty="0"/>
          </a:p>
          <a:p>
            <a:pPr lvl="1" algn="l" rtl="0"/>
            <a:r>
              <a:rPr lang="en-US" sz="2400" dirty="0"/>
              <a:t>Intel, IBM, etc.</a:t>
            </a:r>
          </a:p>
          <a:p>
            <a:pPr algn="l" rtl="0"/>
            <a:endParaRPr lang="en-US" sz="2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92696"/>
            <a:ext cx="8229600" cy="1066800"/>
          </a:xfrm>
          <a:noFill/>
          <a:ln cap="flat">
            <a:noFill/>
          </a:ln>
        </p:spPr>
        <p:txBody>
          <a:bodyPr vert="horz" lIns="90000" tIns="46800" rIns="90000" bIns="46800" anchor="ctr">
            <a:normAutofit/>
          </a:bodyPr>
          <a:lstStyle/>
          <a:p>
            <a:pPr algn="ctr" rtl="0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Internet Resources - Usenet News Groups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772816"/>
            <a:ext cx="8229600" cy="4325112"/>
          </a:xfrm>
        </p:spPr>
        <p:txBody>
          <a:bodyPr/>
          <a:lstStyle/>
          <a:p>
            <a:pPr algn="l" rtl="0"/>
            <a:r>
              <a:rPr lang="en-US" dirty="0" err="1"/>
              <a:t>comp.arch</a:t>
            </a:r>
            <a:endParaRPr lang="en-US" dirty="0"/>
          </a:p>
          <a:p>
            <a:pPr algn="l" rtl="0"/>
            <a:r>
              <a:rPr lang="en-US" dirty="0" err="1"/>
              <a:t>comp.arch.arithmetic</a:t>
            </a:r>
            <a:endParaRPr lang="en-US" dirty="0"/>
          </a:p>
          <a:p>
            <a:pPr algn="l" rtl="0"/>
            <a:r>
              <a:rPr lang="en-US" dirty="0" err="1"/>
              <a:t>comp.arch.storage</a:t>
            </a:r>
            <a:endParaRPr lang="en-US" dirty="0"/>
          </a:p>
          <a:p>
            <a:pPr algn="l" rtl="0"/>
            <a:r>
              <a:rPr lang="en-US" dirty="0" err="1" smtClean="0"/>
              <a:t>comp.parallel</a:t>
            </a:r>
            <a:endParaRPr lang="en-US" dirty="0" smtClean="0"/>
          </a:p>
          <a:p>
            <a:pPr algn="l" rtl="0"/>
            <a:endParaRPr lang="en-US" dirty="0"/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rgbClr val="FF0000"/>
                </a:solidFill>
              </a:rPr>
              <a:t>Next task:</a:t>
            </a:r>
          </a:p>
          <a:p>
            <a:pPr algn="l" rtl="0"/>
            <a:r>
              <a:rPr lang="en-US" dirty="0" smtClean="0"/>
              <a:t>Computer History</a:t>
            </a:r>
          </a:p>
          <a:p>
            <a:pPr algn="l" rtl="0"/>
            <a:r>
              <a:rPr lang="en-US" sz="3200" dirty="0" smtClean="0">
                <a:solidFill>
                  <a:srgbClr val="0070C0"/>
                </a:solidFill>
                <a:hlinkClick r:id="rId3"/>
              </a:rPr>
              <a:t>http://www.computerhistory.org/timeline</a:t>
            </a:r>
            <a:endParaRPr lang="en-US" sz="3200" dirty="0" smtClean="0">
              <a:solidFill>
                <a:srgbClr val="0070C0"/>
              </a:solidFill>
            </a:endParaRPr>
          </a:p>
          <a:p>
            <a:pPr algn="l" rtl="0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r>
              <a:rPr lang="en-US" b="1" dirty="0"/>
              <a:t>Forces on Computer Architecture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609600" y="2397124"/>
            <a:ext cx="7202760" cy="3984203"/>
            <a:chOff x="609600" y="2397125"/>
            <a:chExt cx="6537325" cy="3633788"/>
          </a:xfrm>
        </p:grpSpPr>
        <p:sp>
          <p:nvSpPr>
            <p:cNvPr id="5" name="AutoShape 3"/>
            <p:cNvSpPr>
              <a:spLocks noChangeArrowheads="1"/>
            </p:cNvSpPr>
            <p:nvPr/>
          </p:nvSpPr>
          <p:spPr bwMode="auto">
            <a:xfrm>
              <a:off x="3621088" y="3794125"/>
              <a:ext cx="1533525" cy="692150"/>
            </a:xfrm>
            <a:prstGeom prst="roundRect">
              <a:avLst>
                <a:gd name="adj" fmla="val 12495"/>
              </a:avLst>
            </a:prstGeom>
            <a:solidFill>
              <a:srgbClr val="00B0F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3500" tIns="25400" rIns="63500" bIns="25400" anchor="ctr">
              <a:spAutoFit/>
            </a:bodyPr>
            <a:lstStyle/>
            <a:p>
              <a:pPr algn="ctr" eaLnBrk="0" hangingPunct="0">
                <a:lnSpc>
                  <a:spcPct val="106000"/>
                </a:lnSpc>
              </a:pPr>
              <a:r>
                <a:rPr lang="en-US" sz="1800" b="1" dirty="0">
                  <a:latin typeface="Arial" charset="0"/>
                </a:rPr>
                <a:t>Computer</a:t>
              </a:r>
            </a:p>
            <a:p>
              <a:pPr algn="ctr" eaLnBrk="0" hangingPunct="0">
                <a:lnSpc>
                  <a:spcPct val="106000"/>
                </a:lnSpc>
              </a:pPr>
              <a:r>
                <a:rPr lang="en-US" sz="1800" b="1" dirty="0">
                  <a:latin typeface="Arial" charset="0"/>
                </a:rPr>
                <a:t>Architecture</a:t>
              </a: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905000" y="2397125"/>
              <a:ext cx="2125663" cy="48577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3500" tIns="25400" rIns="63500" bIns="25400">
              <a:spAutoFit/>
            </a:bodyPr>
            <a:lstStyle/>
            <a:p>
              <a:pPr eaLnBrk="0" hangingPunct="0">
                <a:lnSpc>
                  <a:spcPct val="102000"/>
                </a:lnSpc>
              </a:pPr>
              <a:r>
                <a:rPr lang="en-US" sz="2800" b="1" dirty="0">
                  <a:solidFill>
                    <a:schemeClr val="accent2"/>
                  </a:solidFill>
                  <a:latin typeface="Arial" charset="0"/>
                </a:rPr>
                <a:t>Technology</a:t>
              </a: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4965700" y="2527300"/>
              <a:ext cx="1612900" cy="330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3500" tIns="25400" rIns="63500" bIns="25400">
              <a:spAutoFit/>
            </a:bodyPr>
            <a:lstStyle/>
            <a:p>
              <a:pPr eaLnBrk="0" hangingPunct="0">
                <a:lnSpc>
                  <a:spcPct val="102000"/>
                </a:lnSpc>
              </a:pPr>
              <a:r>
                <a:rPr lang="en-US" sz="1800" b="1" dirty="0">
                  <a:latin typeface="Arial" charset="0"/>
                </a:rPr>
                <a:t>Programming</a:t>
              </a:r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4965700" y="2794000"/>
              <a:ext cx="1333500" cy="330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3500" tIns="25400" rIns="63500" bIns="25400">
              <a:spAutoFit/>
            </a:bodyPr>
            <a:lstStyle/>
            <a:p>
              <a:pPr eaLnBrk="0" hangingPunct="0">
                <a:lnSpc>
                  <a:spcPct val="102000"/>
                </a:lnSpc>
              </a:pPr>
              <a:r>
                <a:rPr lang="en-US" sz="1800" b="1">
                  <a:latin typeface="Arial" charset="0"/>
                </a:rPr>
                <a:t>Languages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1651000" y="5105400"/>
              <a:ext cx="1206500" cy="330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3500" tIns="25400" rIns="63500" bIns="25400">
              <a:spAutoFit/>
            </a:bodyPr>
            <a:lstStyle/>
            <a:p>
              <a:pPr eaLnBrk="0" hangingPunct="0">
                <a:lnSpc>
                  <a:spcPct val="102000"/>
                </a:lnSpc>
              </a:pPr>
              <a:r>
                <a:rPr lang="en-US" sz="1800" b="1" dirty="0">
                  <a:latin typeface="Arial" charset="0"/>
                </a:rPr>
                <a:t>Operating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1651000" y="5384800"/>
              <a:ext cx="1066800" cy="330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3500" tIns="25400" rIns="63500" bIns="25400">
              <a:spAutoFit/>
            </a:bodyPr>
            <a:lstStyle/>
            <a:p>
              <a:pPr eaLnBrk="0" hangingPunct="0">
                <a:lnSpc>
                  <a:spcPct val="102000"/>
                </a:lnSpc>
              </a:pPr>
              <a:r>
                <a:rPr lang="en-US" sz="1800" b="1">
                  <a:latin typeface="Arial" charset="0"/>
                </a:rPr>
                <a:t>Systems</a:t>
              </a: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5969000" y="5626100"/>
              <a:ext cx="1177925" cy="4048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3500" tIns="25400" rIns="63500" bIns="25400">
              <a:spAutoFit/>
            </a:bodyPr>
            <a:lstStyle/>
            <a:p>
              <a:pPr eaLnBrk="0" hangingPunct="0">
                <a:lnSpc>
                  <a:spcPct val="97000"/>
                </a:lnSpc>
              </a:pPr>
              <a:r>
                <a:rPr lang="en-US" b="1" i="1">
                  <a:solidFill>
                    <a:schemeClr val="accent1"/>
                  </a:solidFill>
                  <a:latin typeface="Arial" charset="0"/>
                </a:rPr>
                <a:t>History</a:t>
              </a: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609600" y="3429000"/>
              <a:ext cx="1954213" cy="42386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3500" tIns="25400" rIns="63500" bIns="25400">
              <a:spAutoFit/>
            </a:bodyPr>
            <a:lstStyle/>
            <a:p>
              <a:pPr eaLnBrk="0" hangingPunct="0">
                <a:lnSpc>
                  <a:spcPct val="102000"/>
                </a:lnSpc>
              </a:pPr>
              <a:r>
                <a:rPr lang="en-US" b="1" i="1" dirty="0">
                  <a:solidFill>
                    <a:schemeClr val="accent1"/>
                  </a:solidFill>
                  <a:latin typeface="Arial" charset="0"/>
                </a:rPr>
                <a:t>Applications</a:t>
              </a:r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2654300" y="3759200"/>
              <a:ext cx="914400" cy="215900"/>
            </a:xfrm>
            <a:prstGeom prst="line">
              <a:avLst/>
            </a:prstGeom>
            <a:noFill/>
            <a:ln w="508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auto">
            <a:xfrm flipV="1">
              <a:off x="2882900" y="4445000"/>
              <a:ext cx="647700" cy="7493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3"/>
            <p:cNvSpPr>
              <a:spLocks noChangeShapeType="1"/>
            </p:cNvSpPr>
            <p:nvPr/>
          </p:nvSpPr>
          <p:spPr bwMode="auto">
            <a:xfrm>
              <a:off x="3200400" y="2844800"/>
              <a:ext cx="558800" cy="90170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 flipH="1">
              <a:off x="4978400" y="3136900"/>
              <a:ext cx="762000" cy="584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 flipH="1" flipV="1">
              <a:off x="4940300" y="4546600"/>
              <a:ext cx="927100" cy="9652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27497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92696"/>
            <a:ext cx="8204200" cy="838200"/>
          </a:xfrm>
        </p:spPr>
        <p:txBody>
          <a:bodyPr>
            <a:normAutofit/>
          </a:bodyPr>
          <a:lstStyle/>
          <a:p>
            <a:pPr algn="ctr"/>
            <a:r>
              <a:rPr lang="en-GB" b="1" dirty="0">
                <a:latin typeface="Times New Roman" pitchFamily="18" charset="0"/>
                <a:cs typeface="Times New Roman" pitchFamily="18" charset="0"/>
              </a:rPr>
              <a:t>Architecture &amp; Organization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1844824"/>
            <a:ext cx="8856984" cy="4325112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dirty="0" smtClean="0"/>
              <a:t>- </a:t>
            </a:r>
            <a:r>
              <a:rPr lang="en-GB" dirty="0" smtClean="0"/>
              <a:t>All </a:t>
            </a:r>
            <a:r>
              <a:rPr lang="en-GB" dirty="0"/>
              <a:t>Intel x86 family share the same basic </a:t>
            </a:r>
            <a:r>
              <a:rPr lang="en-GB" dirty="0" smtClean="0"/>
              <a:t>architecture.</a:t>
            </a:r>
            <a:endParaRPr lang="en-GB" dirty="0"/>
          </a:p>
          <a:p>
            <a:pPr algn="l" rtl="0">
              <a:buNone/>
            </a:pPr>
            <a:r>
              <a:rPr lang="en-GB" dirty="0" smtClean="0"/>
              <a:t>- The </a:t>
            </a:r>
            <a:r>
              <a:rPr lang="en-GB" dirty="0"/>
              <a:t>IBM System/370 family share the same basic </a:t>
            </a:r>
            <a:r>
              <a:rPr lang="en-GB" dirty="0" smtClean="0"/>
              <a:t>architecture.</a:t>
            </a:r>
            <a:endParaRPr lang="en-GB" dirty="0"/>
          </a:p>
          <a:p>
            <a:pPr algn="l">
              <a:lnSpc>
                <a:spcPct val="100000"/>
              </a:lnSpc>
              <a:buFontTx/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 algn="l">
              <a:lnSpc>
                <a:spcPct val="100000"/>
              </a:lnSpc>
              <a:buFontTx/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algn="l">
              <a:lnSpc>
                <a:spcPct val="100000"/>
              </a:lnSpc>
              <a:buFontTx/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 algn="l">
              <a:lnSpc>
                <a:spcPct val="100000"/>
              </a:lnSpc>
              <a:buFontTx/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algn="l" rtl="0">
              <a:buNone/>
            </a:pPr>
            <a:r>
              <a:rPr lang="en-GB" dirty="0" smtClean="0"/>
              <a:t>- </a:t>
            </a:r>
            <a:r>
              <a:rPr lang="en-GB" dirty="0" smtClean="0">
                <a:solidFill>
                  <a:srgbClr val="FF0000"/>
                </a:solidFill>
              </a:rPr>
              <a:t>Organization</a:t>
            </a:r>
            <a:r>
              <a:rPr lang="en-GB" dirty="0" smtClean="0"/>
              <a:t> </a:t>
            </a:r>
            <a:r>
              <a:rPr lang="en-GB" dirty="0"/>
              <a:t>differs between different </a:t>
            </a:r>
            <a:r>
              <a:rPr lang="en-GB" dirty="0" smtClean="0"/>
              <a:t>versions.</a:t>
            </a:r>
            <a:endParaRPr lang="en-GB" dirty="0"/>
          </a:p>
        </p:txBody>
      </p:sp>
      <p:sp>
        <p:nvSpPr>
          <p:cNvPr id="3" name="Cloud Callout 2"/>
          <p:cNvSpPr/>
          <p:nvPr/>
        </p:nvSpPr>
        <p:spPr>
          <a:xfrm>
            <a:off x="467544" y="3429000"/>
            <a:ext cx="8568952" cy="2016224"/>
          </a:xfrm>
          <a:prstGeom prst="cloudCallout">
            <a:avLst>
              <a:gd name="adj1" fmla="val -37164"/>
              <a:gd name="adj2" fmla="val 55373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rgbClr val="002060"/>
                </a:solidFill>
              </a:rPr>
              <a:t>Computer Architecture   </a:t>
            </a:r>
            <a:r>
              <a:rPr lang="en-US" dirty="0">
                <a:solidFill>
                  <a:srgbClr val="FF0000"/>
                </a:solidFill>
              </a:rPr>
              <a:t>= 	</a:t>
            </a:r>
          </a:p>
          <a:p>
            <a:r>
              <a:rPr lang="en-US" dirty="0">
                <a:solidFill>
                  <a:srgbClr val="FF0000"/>
                </a:solidFill>
              </a:rPr>
              <a:t>        </a:t>
            </a:r>
            <a:r>
              <a:rPr lang="en-US" b="1" dirty="0">
                <a:solidFill>
                  <a:srgbClr val="002060"/>
                </a:solidFill>
              </a:rPr>
              <a:t>Instruction Set Architecture </a:t>
            </a:r>
            <a:r>
              <a:rPr lang="en-US" dirty="0">
                <a:solidFill>
                  <a:srgbClr val="FF0000"/>
                </a:solidFill>
              </a:rPr>
              <a:t>+ </a:t>
            </a:r>
          </a:p>
          <a:p>
            <a:r>
              <a:rPr lang="en-US" b="1" dirty="0">
                <a:solidFill>
                  <a:srgbClr val="FF0000"/>
                </a:solidFill>
              </a:rPr>
              <a:t>        Machine Organization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92696"/>
            <a:ext cx="8204200" cy="838200"/>
          </a:xfrm>
        </p:spPr>
        <p:txBody>
          <a:bodyPr>
            <a:normAutofit/>
          </a:bodyPr>
          <a:lstStyle/>
          <a:p>
            <a:pPr algn="ctr"/>
            <a:r>
              <a:rPr lang="en-GB" b="1" dirty="0">
                <a:latin typeface="Times New Roman" pitchFamily="18" charset="0"/>
                <a:cs typeface="Times New Roman" pitchFamily="18" charset="0"/>
              </a:rPr>
              <a:t>Architecture &amp; Organization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844824"/>
            <a:ext cx="8229600" cy="1728192"/>
          </a:xfrm>
        </p:spPr>
        <p:txBody>
          <a:bodyPr>
            <a:normAutofit fontScale="85000" lnSpcReduction="20000"/>
          </a:bodyPr>
          <a:lstStyle/>
          <a:p>
            <a:pPr algn="just" rtl="0">
              <a:buNone/>
            </a:pPr>
            <a:endParaRPr lang="en-US" dirty="0" smtClean="0"/>
          </a:p>
          <a:p>
            <a:pPr algn="just" rtl="0">
              <a:buNone/>
            </a:pPr>
            <a:r>
              <a:rPr lang="en-US" dirty="0" smtClean="0"/>
              <a:t>However, because a computer organization must be designed to implement a particular architecture specification, a through treatment of organization requires a detailed examination of architecture as well.</a:t>
            </a:r>
            <a:endParaRPr lang="en-GB" dirty="0"/>
          </a:p>
        </p:txBody>
      </p:sp>
      <p:grpSp>
        <p:nvGrpSpPr>
          <p:cNvPr id="2" name="Group 1"/>
          <p:cNvGrpSpPr/>
          <p:nvPr/>
        </p:nvGrpSpPr>
        <p:grpSpPr>
          <a:xfrm>
            <a:off x="850900" y="3501008"/>
            <a:ext cx="7143750" cy="2609850"/>
            <a:chOff x="850900" y="3501008"/>
            <a:chExt cx="7143750" cy="2609850"/>
          </a:xfrm>
        </p:grpSpPr>
        <p:sp>
          <p:nvSpPr>
            <p:cNvPr id="5" name="Rectangle 3" descr="Horizontal brick"/>
            <p:cNvSpPr>
              <a:spLocks noChangeArrowheads="1"/>
            </p:cNvSpPr>
            <p:nvPr/>
          </p:nvSpPr>
          <p:spPr bwMode="auto">
            <a:xfrm>
              <a:off x="1301750" y="4495237"/>
              <a:ext cx="6692900" cy="322204"/>
            </a:xfrm>
            <a:prstGeom prst="rect">
              <a:avLst/>
            </a:prstGeom>
            <a:pattFill prst="horzBrick">
              <a:fgClr>
                <a:schemeClr val="accent1"/>
              </a:fgClr>
              <a:bgClr>
                <a:schemeClr val="bg1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3740150" y="3501008"/>
              <a:ext cx="368300" cy="21173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 flipH="1">
              <a:off x="3879850" y="3721948"/>
              <a:ext cx="88900" cy="43267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Line 6"/>
            <p:cNvSpPr>
              <a:spLocks noChangeShapeType="1"/>
            </p:cNvSpPr>
            <p:nvPr/>
          </p:nvSpPr>
          <p:spPr bwMode="auto">
            <a:xfrm>
              <a:off x="3892550" y="4159224"/>
              <a:ext cx="2159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4114800" y="4163827"/>
              <a:ext cx="0" cy="21173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Line 8"/>
            <p:cNvSpPr>
              <a:spLocks noChangeShapeType="1"/>
            </p:cNvSpPr>
            <p:nvPr/>
          </p:nvSpPr>
          <p:spPr bwMode="auto">
            <a:xfrm>
              <a:off x="4121150" y="4380164"/>
              <a:ext cx="635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H="1">
              <a:off x="3727450" y="4163827"/>
              <a:ext cx="165100" cy="26696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Line 10"/>
            <p:cNvSpPr>
              <a:spLocks noChangeShapeType="1"/>
            </p:cNvSpPr>
            <p:nvPr/>
          </p:nvSpPr>
          <p:spPr bwMode="auto">
            <a:xfrm flipH="1">
              <a:off x="3498850" y="4440002"/>
              <a:ext cx="241300" cy="1012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3968750" y="3887652"/>
              <a:ext cx="215900" cy="1012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auto">
            <a:xfrm flipV="1">
              <a:off x="4197350" y="3878447"/>
              <a:ext cx="139700" cy="1196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Line 13"/>
            <p:cNvSpPr>
              <a:spLocks noChangeShapeType="1"/>
            </p:cNvSpPr>
            <p:nvPr/>
          </p:nvSpPr>
          <p:spPr bwMode="auto">
            <a:xfrm>
              <a:off x="3892550" y="3827815"/>
              <a:ext cx="2159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 flipV="1">
              <a:off x="4121150" y="3712742"/>
              <a:ext cx="139700" cy="1196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Oval 15"/>
            <p:cNvSpPr>
              <a:spLocks noChangeArrowheads="1"/>
            </p:cNvSpPr>
            <p:nvPr/>
          </p:nvSpPr>
          <p:spPr bwMode="auto">
            <a:xfrm>
              <a:off x="5111750" y="3556243"/>
              <a:ext cx="368300" cy="21173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>
              <a:off x="5340350" y="3777183"/>
              <a:ext cx="63500" cy="48790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H="1">
              <a:off x="5099050" y="4219062"/>
              <a:ext cx="317500" cy="15649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Line 18"/>
            <p:cNvSpPr>
              <a:spLocks noChangeShapeType="1"/>
            </p:cNvSpPr>
            <p:nvPr/>
          </p:nvSpPr>
          <p:spPr bwMode="auto">
            <a:xfrm>
              <a:off x="5111750" y="4384767"/>
              <a:ext cx="139700" cy="21173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auto">
            <a:xfrm>
              <a:off x="5416550" y="4219062"/>
              <a:ext cx="292100" cy="15649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 flipV="1">
              <a:off x="5721350" y="4265091"/>
              <a:ext cx="215900" cy="1196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>
              <a:off x="5949950" y="4274297"/>
              <a:ext cx="63500" cy="4602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 flipH="1">
              <a:off x="5175250" y="3942887"/>
              <a:ext cx="165100" cy="15649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Line 23"/>
            <p:cNvSpPr>
              <a:spLocks noChangeShapeType="1"/>
            </p:cNvSpPr>
            <p:nvPr/>
          </p:nvSpPr>
          <p:spPr bwMode="auto">
            <a:xfrm flipH="1" flipV="1">
              <a:off x="4946650" y="4044151"/>
              <a:ext cx="241300" cy="6444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Line 24"/>
            <p:cNvSpPr>
              <a:spLocks noChangeShapeType="1"/>
            </p:cNvSpPr>
            <p:nvPr/>
          </p:nvSpPr>
          <p:spPr bwMode="auto">
            <a:xfrm flipH="1">
              <a:off x="5022850" y="3883050"/>
              <a:ext cx="3175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Line 25"/>
            <p:cNvSpPr>
              <a:spLocks noChangeShapeType="1"/>
            </p:cNvSpPr>
            <p:nvPr/>
          </p:nvSpPr>
          <p:spPr bwMode="auto">
            <a:xfrm flipH="1" flipV="1">
              <a:off x="4794250" y="3767977"/>
              <a:ext cx="241300" cy="1196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 flipV="1">
              <a:off x="5187950" y="3657507"/>
              <a:ext cx="63500" cy="6444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 flipH="1" flipV="1">
              <a:off x="3879850" y="3602272"/>
              <a:ext cx="165100" cy="1196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auto">
            <a:xfrm>
              <a:off x="4216400" y="4895690"/>
              <a:ext cx="635000" cy="349821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Line 29"/>
            <p:cNvSpPr>
              <a:spLocks noChangeShapeType="1"/>
            </p:cNvSpPr>
            <p:nvPr/>
          </p:nvSpPr>
          <p:spPr bwMode="auto">
            <a:xfrm flipV="1">
              <a:off x="4445000" y="5079806"/>
              <a:ext cx="25400" cy="92058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auto">
            <a:xfrm>
              <a:off x="4521200" y="5098218"/>
              <a:ext cx="25400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Line 31"/>
            <p:cNvSpPr>
              <a:spLocks noChangeShapeType="1"/>
            </p:cNvSpPr>
            <p:nvPr/>
          </p:nvSpPr>
          <p:spPr bwMode="auto">
            <a:xfrm>
              <a:off x="4597400" y="5116629"/>
              <a:ext cx="25400" cy="18412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Line 32"/>
            <p:cNvSpPr>
              <a:spLocks noChangeShapeType="1"/>
            </p:cNvSpPr>
            <p:nvPr/>
          </p:nvSpPr>
          <p:spPr bwMode="auto">
            <a:xfrm>
              <a:off x="4597400" y="4987748"/>
              <a:ext cx="101600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Line 33"/>
            <p:cNvSpPr>
              <a:spLocks noChangeShapeType="1"/>
            </p:cNvSpPr>
            <p:nvPr/>
          </p:nvSpPr>
          <p:spPr bwMode="auto">
            <a:xfrm flipH="1">
              <a:off x="4318000" y="4987748"/>
              <a:ext cx="127000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Line 34"/>
            <p:cNvSpPr>
              <a:spLocks noChangeShapeType="1"/>
            </p:cNvSpPr>
            <p:nvPr/>
          </p:nvSpPr>
          <p:spPr bwMode="auto">
            <a:xfrm flipV="1">
              <a:off x="3886200" y="6018800"/>
              <a:ext cx="0" cy="92058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Line 35"/>
            <p:cNvSpPr>
              <a:spLocks noChangeShapeType="1"/>
            </p:cNvSpPr>
            <p:nvPr/>
          </p:nvSpPr>
          <p:spPr bwMode="auto">
            <a:xfrm>
              <a:off x="4572000" y="5282334"/>
              <a:ext cx="0" cy="40505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Line 36"/>
            <p:cNvSpPr>
              <a:spLocks noChangeShapeType="1"/>
            </p:cNvSpPr>
            <p:nvPr/>
          </p:nvSpPr>
          <p:spPr bwMode="auto">
            <a:xfrm>
              <a:off x="4597400" y="5705802"/>
              <a:ext cx="330200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Line 37"/>
            <p:cNvSpPr>
              <a:spLocks noChangeShapeType="1"/>
            </p:cNvSpPr>
            <p:nvPr/>
          </p:nvSpPr>
          <p:spPr bwMode="auto">
            <a:xfrm>
              <a:off x="4978400" y="5724214"/>
              <a:ext cx="101600" cy="29458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Line 38"/>
            <p:cNvSpPr>
              <a:spLocks noChangeShapeType="1"/>
            </p:cNvSpPr>
            <p:nvPr/>
          </p:nvSpPr>
          <p:spPr bwMode="auto">
            <a:xfrm flipV="1">
              <a:off x="5130800" y="5963565"/>
              <a:ext cx="25400" cy="92058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Line 39"/>
            <p:cNvSpPr>
              <a:spLocks noChangeShapeType="1"/>
            </p:cNvSpPr>
            <p:nvPr/>
          </p:nvSpPr>
          <p:spPr bwMode="auto">
            <a:xfrm flipH="1">
              <a:off x="4165600" y="5724214"/>
              <a:ext cx="431800" cy="18412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Line 40"/>
            <p:cNvSpPr>
              <a:spLocks noChangeShapeType="1"/>
            </p:cNvSpPr>
            <p:nvPr/>
          </p:nvSpPr>
          <p:spPr bwMode="auto">
            <a:xfrm flipH="1">
              <a:off x="4013200" y="5779448"/>
              <a:ext cx="203200" cy="29458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Line 41"/>
            <p:cNvSpPr>
              <a:spLocks noChangeShapeType="1"/>
            </p:cNvSpPr>
            <p:nvPr/>
          </p:nvSpPr>
          <p:spPr bwMode="auto">
            <a:xfrm flipH="1">
              <a:off x="3860800" y="6092446"/>
              <a:ext cx="203200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Line 42"/>
            <p:cNvSpPr>
              <a:spLocks noChangeShapeType="1"/>
            </p:cNvSpPr>
            <p:nvPr/>
          </p:nvSpPr>
          <p:spPr bwMode="auto">
            <a:xfrm>
              <a:off x="4597400" y="5282334"/>
              <a:ext cx="482600" cy="18412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Line 43"/>
            <p:cNvSpPr>
              <a:spLocks noChangeShapeType="1"/>
            </p:cNvSpPr>
            <p:nvPr/>
          </p:nvSpPr>
          <p:spPr bwMode="auto">
            <a:xfrm flipV="1">
              <a:off x="5130800" y="4803632"/>
              <a:ext cx="330200" cy="533938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Line 44"/>
            <p:cNvSpPr>
              <a:spLocks noChangeShapeType="1"/>
            </p:cNvSpPr>
            <p:nvPr/>
          </p:nvSpPr>
          <p:spPr bwMode="auto">
            <a:xfrm>
              <a:off x="5511800" y="4822043"/>
              <a:ext cx="177800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Line 45"/>
            <p:cNvSpPr>
              <a:spLocks noChangeShapeType="1"/>
            </p:cNvSpPr>
            <p:nvPr/>
          </p:nvSpPr>
          <p:spPr bwMode="auto">
            <a:xfrm flipH="1">
              <a:off x="4089400" y="5337569"/>
              <a:ext cx="508000" cy="18412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Line 46"/>
            <p:cNvSpPr>
              <a:spLocks noChangeShapeType="1"/>
            </p:cNvSpPr>
            <p:nvPr/>
          </p:nvSpPr>
          <p:spPr bwMode="auto">
            <a:xfrm flipH="1" flipV="1">
              <a:off x="3556000" y="4803632"/>
              <a:ext cx="584200" cy="589172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Line 47"/>
            <p:cNvSpPr>
              <a:spLocks noChangeShapeType="1"/>
            </p:cNvSpPr>
            <p:nvPr/>
          </p:nvSpPr>
          <p:spPr bwMode="auto">
            <a:xfrm flipH="1">
              <a:off x="3327400" y="4822043"/>
              <a:ext cx="279400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50" name="Rectangle 48"/>
            <p:cNvSpPr>
              <a:spLocks noChangeArrowheads="1"/>
            </p:cNvSpPr>
            <p:nvPr/>
          </p:nvSpPr>
          <p:spPr bwMode="auto">
            <a:xfrm>
              <a:off x="3670300" y="4555074"/>
              <a:ext cx="1701800" cy="219789"/>
            </a:xfrm>
            <a:prstGeom prst="rect">
              <a:avLst/>
            </a:pr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3500" tIns="25400" rIns="63500" bIns="25400">
              <a:spAutoFit/>
            </a:bodyPr>
            <a:lstStyle/>
            <a:p>
              <a:pPr>
                <a:lnSpc>
                  <a:spcPct val="92000"/>
                </a:lnSpc>
              </a:pPr>
              <a:r>
                <a:rPr lang="en-US" b="1">
                  <a:solidFill>
                    <a:schemeClr val="tx1"/>
                  </a:solidFill>
                </a:rPr>
                <a:t>instruction set</a:t>
              </a:r>
            </a:p>
          </p:txBody>
        </p:sp>
        <p:sp>
          <p:nvSpPr>
            <p:cNvPr id="51" name="Rectangle 49"/>
            <p:cNvSpPr>
              <a:spLocks noChangeArrowheads="1"/>
            </p:cNvSpPr>
            <p:nvPr/>
          </p:nvSpPr>
          <p:spPr bwMode="auto">
            <a:xfrm>
              <a:off x="850900" y="3901461"/>
              <a:ext cx="1066800" cy="2059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3500" tIns="25400" rIns="63500" bIns="25400">
              <a:spAutoFit/>
            </a:bodyPr>
            <a:lstStyle/>
            <a:p>
              <a:pPr>
                <a:lnSpc>
                  <a:spcPct val="85000"/>
                </a:lnSpc>
              </a:pPr>
              <a:r>
                <a:rPr lang="en-US" b="1">
                  <a:solidFill>
                    <a:schemeClr val="tx1"/>
                  </a:solidFill>
                </a:rPr>
                <a:t>software</a:t>
              </a:r>
            </a:p>
          </p:txBody>
        </p:sp>
        <p:sp>
          <p:nvSpPr>
            <p:cNvPr id="52" name="Rectangle 50"/>
            <p:cNvSpPr>
              <a:spLocks noChangeArrowheads="1"/>
            </p:cNvSpPr>
            <p:nvPr/>
          </p:nvSpPr>
          <p:spPr bwMode="auto">
            <a:xfrm>
              <a:off x="850900" y="5282334"/>
              <a:ext cx="1143000" cy="2059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3500" tIns="25400" rIns="63500" bIns="25400">
              <a:spAutoFit/>
            </a:bodyPr>
            <a:lstStyle/>
            <a:p>
              <a:pPr>
                <a:lnSpc>
                  <a:spcPct val="85000"/>
                </a:lnSpc>
              </a:pPr>
              <a:r>
                <a:rPr lang="en-US" b="1">
                  <a:solidFill>
                    <a:schemeClr val="tx1"/>
                  </a:solidFill>
                </a:rPr>
                <a:t>hardware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720080"/>
          </a:xfrm>
        </p:spPr>
        <p:txBody>
          <a:bodyPr>
            <a:normAutofit/>
          </a:bodyPr>
          <a:lstStyle/>
          <a:p>
            <a:pPr algn="ctr"/>
            <a:r>
              <a:rPr lang="en-GB" b="1" dirty="0">
                <a:latin typeface="Times New Roman" pitchFamily="18" charset="0"/>
                <a:cs typeface="Times New Roman" pitchFamily="18" charset="0"/>
              </a:rPr>
              <a:t>Structure &amp; Function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0" y="1412776"/>
            <a:ext cx="8964488" cy="5445224"/>
          </a:xfrm>
        </p:spPr>
        <p:txBody>
          <a:bodyPr>
            <a:normAutofit fontScale="92500" lnSpcReduction="20000"/>
          </a:bodyPr>
          <a:lstStyle/>
          <a:p>
            <a:pPr algn="l" rtl="0"/>
            <a:r>
              <a:rPr lang="en-GB" dirty="0">
                <a:solidFill>
                  <a:srgbClr val="C00000"/>
                </a:solidFill>
              </a:rPr>
              <a:t>Structure</a:t>
            </a:r>
            <a:r>
              <a:rPr lang="en-GB" dirty="0"/>
              <a:t> is the way in which components relate to each </a:t>
            </a:r>
            <a:r>
              <a:rPr lang="en-GB" dirty="0" smtClean="0"/>
              <a:t>other.</a:t>
            </a:r>
          </a:p>
          <a:p>
            <a:pPr algn="l" rtl="0"/>
            <a:r>
              <a:rPr lang="en-US" b="1" dirty="0">
                <a:solidFill>
                  <a:srgbClr val="FF0000"/>
                </a:solidFill>
              </a:rPr>
              <a:t>The Five Classic Components of a </a:t>
            </a:r>
            <a:r>
              <a:rPr lang="en-US" b="1" dirty="0" smtClean="0">
                <a:solidFill>
                  <a:srgbClr val="FF0000"/>
                </a:solidFill>
              </a:rPr>
              <a:t>Computer</a:t>
            </a:r>
          </a:p>
          <a:p>
            <a:pPr algn="l" rtl="0"/>
            <a:endParaRPr lang="en-US" b="1" dirty="0" smtClean="0">
              <a:solidFill>
                <a:srgbClr val="FF0000"/>
              </a:solidFill>
            </a:endParaRPr>
          </a:p>
          <a:p>
            <a:pPr lvl="1" algn="l" rtl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200" b="1" dirty="0" smtClean="0">
                <a:solidFill>
                  <a:srgbClr val="002060"/>
                </a:solidFill>
              </a:rPr>
              <a:t>Input (mouse, keyboard, …)</a:t>
            </a:r>
          </a:p>
          <a:p>
            <a:pPr lvl="1" algn="l" rtl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200" b="1" dirty="0" smtClean="0">
                <a:solidFill>
                  <a:srgbClr val="002060"/>
                </a:solidFill>
              </a:rPr>
              <a:t>Output (display, printer, …)</a:t>
            </a:r>
          </a:p>
          <a:p>
            <a:pPr lvl="1" algn="l" rtl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200" b="1" dirty="0" smtClean="0">
                <a:solidFill>
                  <a:srgbClr val="002060"/>
                </a:solidFill>
              </a:rPr>
              <a:t>Memory </a:t>
            </a:r>
          </a:p>
          <a:p>
            <a:pPr lvl="2" algn="l" rtl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200" b="1" dirty="0" smtClean="0">
                <a:solidFill>
                  <a:srgbClr val="002060"/>
                </a:solidFill>
              </a:rPr>
              <a:t>main (DRAM), cache (SRAM)</a:t>
            </a:r>
          </a:p>
          <a:p>
            <a:pPr lvl="2" algn="l" rtl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200" b="1" dirty="0" smtClean="0">
                <a:solidFill>
                  <a:srgbClr val="002060"/>
                </a:solidFill>
              </a:rPr>
              <a:t>secondary (disk, </a:t>
            </a:r>
          </a:p>
          <a:p>
            <a:pPr lvl="2" algn="l" rtl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200" b="1" dirty="0" smtClean="0">
                <a:solidFill>
                  <a:srgbClr val="002060"/>
                </a:solidFill>
              </a:rPr>
              <a:t>    CD, DVD, …)</a:t>
            </a:r>
          </a:p>
          <a:p>
            <a:pPr lvl="1" algn="l" rtl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200" b="1" dirty="0" err="1" smtClean="0">
                <a:solidFill>
                  <a:srgbClr val="002060"/>
                </a:solidFill>
              </a:rPr>
              <a:t>Datapath</a:t>
            </a:r>
            <a:endParaRPr lang="en-US" sz="2200" b="1" dirty="0" smtClean="0">
              <a:solidFill>
                <a:srgbClr val="002060"/>
              </a:solidFill>
            </a:endParaRPr>
          </a:p>
          <a:p>
            <a:pPr lvl="1" algn="l" rtl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200" b="1" dirty="0" smtClean="0">
                <a:solidFill>
                  <a:srgbClr val="002060"/>
                </a:solidFill>
              </a:rPr>
              <a:t>Control</a:t>
            </a:r>
          </a:p>
          <a:p>
            <a:pPr lvl="1" algn="l" rtl="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en-GB" b="1" dirty="0">
              <a:solidFill>
                <a:srgbClr val="002060"/>
              </a:solidFill>
            </a:endParaRPr>
          </a:p>
          <a:p>
            <a:pPr algn="l" rtl="0"/>
            <a:r>
              <a:rPr lang="en-GB" dirty="0" smtClean="0">
                <a:solidFill>
                  <a:srgbClr val="C00000"/>
                </a:solidFill>
              </a:rPr>
              <a:t>Function</a:t>
            </a:r>
            <a:r>
              <a:rPr lang="en-GB" dirty="0" smtClean="0"/>
              <a:t> </a:t>
            </a:r>
            <a:r>
              <a:rPr lang="en-GB" dirty="0"/>
              <a:t>is the operation of individual components as part of the </a:t>
            </a:r>
            <a:r>
              <a:rPr lang="en-GB" dirty="0" smtClean="0"/>
              <a:t>structure.</a:t>
            </a:r>
            <a:endParaRPr lang="en-GB" dirty="0"/>
          </a:p>
        </p:txBody>
      </p:sp>
      <p:sp>
        <p:nvSpPr>
          <p:cNvPr id="35" name="Text Box 35"/>
          <p:cNvSpPr txBox="1">
            <a:spLocks noChangeArrowheads="1"/>
          </p:cNvSpPr>
          <p:nvPr/>
        </p:nvSpPr>
        <p:spPr bwMode="auto">
          <a:xfrm>
            <a:off x="2634754" y="4797152"/>
            <a:ext cx="11423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latin typeface="Times New Roman" pitchFamily="18" charset="0"/>
              </a:rPr>
              <a:t>Processor</a:t>
            </a:r>
          </a:p>
          <a:p>
            <a:r>
              <a:rPr lang="en-US" sz="1800" b="1" dirty="0">
                <a:solidFill>
                  <a:srgbClr val="FF0000"/>
                </a:solidFill>
                <a:latin typeface="Times New Roman" pitchFamily="18" charset="0"/>
              </a:rPr>
              <a:t>(CPU)</a:t>
            </a:r>
          </a:p>
        </p:txBody>
      </p:sp>
      <p:sp>
        <p:nvSpPr>
          <p:cNvPr id="36" name="AutoShape 36"/>
          <p:cNvSpPr>
            <a:spLocks/>
          </p:cNvSpPr>
          <p:nvPr/>
        </p:nvSpPr>
        <p:spPr bwMode="auto">
          <a:xfrm>
            <a:off x="2209800" y="4835624"/>
            <a:ext cx="424954" cy="609600"/>
          </a:xfrm>
          <a:prstGeom prst="rightBrace">
            <a:avLst>
              <a:gd name="adj1" fmla="val 66667"/>
              <a:gd name="adj2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The Five Classic Components of a Computer</a:t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125" t="35471" r="37573" b="21543"/>
          <a:stretch/>
        </p:blipFill>
        <p:spPr bwMode="auto">
          <a:xfrm>
            <a:off x="0" y="1484784"/>
            <a:ext cx="9144000" cy="5373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502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b="1" dirty="0">
                <a:latin typeface="Times New Roman" pitchFamily="18" charset="0"/>
                <a:cs typeface="Times New Roman" pitchFamily="18" charset="0"/>
              </a:rPr>
              <a:t>Function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GB" dirty="0">
                <a:solidFill>
                  <a:srgbClr val="C00000"/>
                </a:solidFill>
              </a:rPr>
              <a:t>All computer functions are:</a:t>
            </a:r>
          </a:p>
          <a:p>
            <a:pPr lvl="1" algn="l" rtl="0"/>
            <a:r>
              <a:rPr lang="en-GB" sz="2800" dirty="0"/>
              <a:t>Data processing</a:t>
            </a:r>
          </a:p>
          <a:p>
            <a:pPr lvl="1" algn="l" rtl="0"/>
            <a:r>
              <a:rPr lang="en-GB" sz="2800" dirty="0"/>
              <a:t>Data storage</a:t>
            </a:r>
          </a:p>
          <a:p>
            <a:pPr lvl="1" algn="l" rtl="0"/>
            <a:r>
              <a:rPr lang="en-GB" sz="2800" dirty="0"/>
              <a:t>Data movement</a:t>
            </a:r>
          </a:p>
          <a:p>
            <a:pPr lvl="1" algn="l" rtl="0"/>
            <a:r>
              <a:rPr lang="en-GB" sz="2800" dirty="0"/>
              <a:t>Control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32656"/>
            <a:ext cx="7164288" cy="1224136"/>
          </a:xfrm>
          <a:noFill/>
        </p:spPr>
        <p:txBody>
          <a:bodyPr>
            <a:normAutofit/>
          </a:bodyPr>
          <a:lstStyle/>
          <a:p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Functional View</a:t>
            </a:r>
          </a:p>
        </p:txBody>
      </p:sp>
      <p:pic>
        <p:nvPicPr>
          <p:cNvPr id="9262" name="Picture 46"/>
          <p:cNvPicPr>
            <a:picLocks noChangeAspect="1" noChangeArrowheads="1"/>
          </p:cNvPicPr>
          <p:nvPr/>
        </p:nvPicPr>
        <p:blipFill>
          <a:blip r:embed="rId3" cstate="print"/>
          <a:srcRect l="25031" t="11363" r="23865" b="17046"/>
          <a:stretch>
            <a:fillRect/>
          </a:stretch>
        </p:blipFill>
        <p:spPr bwMode="auto">
          <a:xfrm>
            <a:off x="2592288" y="936104"/>
            <a:ext cx="4716016" cy="5805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حضري">
  <a:themeElements>
    <a:clrScheme name="حضري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حضري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حضري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سمة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669</TotalTime>
  <Words>901</Words>
  <Application>Microsoft Office PowerPoint</Application>
  <PresentationFormat>On-screen Show (4:3)</PresentationFormat>
  <Paragraphs>197</Paragraphs>
  <Slides>26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حضري</vt:lpstr>
      <vt:lpstr> Computer Organization and Architecture  William Stallings  8th Edition</vt:lpstr>
      <vt:lpstr>Architecture &amp; Organization </vt:lpstr>
      <vt:lpstr>Forces on Computer Architecture</vt:lpstr>
      <vt:lpstr>Architecture &amp; Organization </vt:lpstr>
      <vt:lpstr>Architecture &amp; Organization </vt:lpstr>
      <vt:lpstr>Structure &amp; Function</vt:lpstr>
      <vt:lpstr>The Five Classic Components of a Computer </vt:lpstr>
      <vt:lpstr>Function</vt:lpstr>
      <vt:lpstr>Functional View</vt:lpstr>
      <vt:lpstr>Operations (a) Data movement</vt:lpstr>
      <vt:lpstr>Operations (a) Data movement</vt:lpstr>
      <vt:lpstr>Operations (b) Storage </vt:lpstr>
      <vt:lpstr>Operation (c) Processing from/to storage </vt:lpstr>
      <vt:lpstr> Operation (d) Processing from storage to I/O</vt:lpstr>
      <vt:lpstr>Control the three functions</vt:lpstr>
      <vt:lpstr>Structure</vt:lpstr>
      <vt:lpstr>Structure</vt:lpstr>
      <vt:lpstr>Structure - Top Level</vt:lpstr>
      <vt:lpstr>Structure - The CPU</vt:lpstr>
      <vt:lpstr>Structure - The Control Unit</vt:lpstr>
      <vt:lpstr>Main structural components</vt:lpstr>
      <vt:lpstr>Main structural components</vt:lpstr>
      <vt:lpstr>Outline of the Course - CS323</vt:lpstr>
      <vt:lpstr>Internet Resources - Web site for book</vt:lpstr>
      <vt:lpstr>Internet Resources - Web sites to look for</vt:lpstr>
      <vt:lpstr>Internet Resources - Usenet News Groups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Intrduction</dc:title>
  <dc:creator>Adrian J Pullin</dc:creator>
  <cp:lastModifiedBy>Administrator</cp:lastModifiedBy>
  <cp:revision>154</cp:revision>
  <dcterms:created xsi:type="dcterms:W3CDTF">1998-09-03T13:41:33Z</dcterms:created>
  <dcterms:modified xsi:type="dcterms:W3CDTF">2014-02-01T16:08:47Z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2</vt:i4>
  </property>
  <property fmtid="{D5CDD505-2E9C-101B-9397-08002B2CF9AE}" pid="6" name="ScreenUsage">
    <vt:i4>1</vt:i4>
  </property>
  <property fmtid="{D5CDD505-2E9C-101B-9397-08002B2CF9AE}" pid="7" name="MailAddress">
    <vt:lpwstr>a.j.pullin@newi.ac.uk</vt:lpwstr>
  </property>
  <property fmtid="{D5CDD505-2E9C-101B-9397-08002B2CF9AE}" pid="8" name="HomePage">
    <vt:lpwstr>http://www.newi.ac.uk/pullina/default.htm</vt:lpwstr>
  </property>
  <property fmtid="{D5CDD505-2E9C-101B-9397-08002B2CF9AE}" pid="9" name="Other">
    <vt:lpwstr/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H:\Data\Networks\Notes\HTML</vt:lpwstr>
  </property>
</Properties>
</file>